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6" r:id="rId4"/>
    <p:sldId id="258" r:id="rId5"/>
    <p:sldId id="259" r:id="rId6"/>
    <p:sldId id="260" r:id="rId7"/>
    <p:sldId id="273" r:id="rId8"/>
    <p:sldId id="261" r:id="rId9"/>
    <p:sldId id="262" r:id="rId10"/>
    <p:sldId id="280" r:id="rId11"/>
    <p:sldId id="263" r:id="rId12"/>
    <p:sldId id="264" r:id="rId13"/>
    <p:sldId id="277" r:id="rId14"/>
    <p:sldId id="276" r:id="rId15"/>
    <p:sldId id="279" r:id="rId16"/>
    <p:sldId id="274" r:id="rId17"/>
    <p:sldId id="275" r:id="rId18"/>
    <p:sldId id="266" r:id="rId19"/>
    <p:sldId id="272" r:id="rId20"/>
    <p:sldId id="278" r:id="rId21"/>
    <p:sldId id="269" r:id="rId22"/>
    <p:sldId id="270" r:id="rId23"/>
    <p:sldId id="271" r:id="rId24"/>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94660"/>
  </p:normalViewPr>
  <p:slideViewPr>
    <p:cSldViewPr snapToGrid="0">
      <p:cViewPr varScale="1">
        <p:scale>
          <a:sx n="118" d="100"/>
          <a:sy n="118" d="100"/>
        </p:scale>
        <p:origin x="132" y="264"/>
      </p:cViewPr>
      <p:guideLst>
        <p:guide orient="horz" pos="2160"/>
        <p:guide pos="3840"/>
      </p:guideLst>
    </p:cSldViewPr>
  </p:slideViewPr>
  <p:notesTextViewPr>
    <p:cViewPr>
      <p:scale>
        <a:sx n="1" d="1"/>
        <a:sy n="1" d="1"/>
      </p:scale>
      <p:origin x="0" y="0"/>
    </p:cViewPr>
  </p:notesTextViewPr>
  <p:notesViewPr>
    <p:cSldViewPr snapToGrid="0">
      <p:cViewPr>
        <p:scale>
          <a:sx n="150" d="100"/>
          <a:sy n="150" d="100"/>
        </p:scale>
        <p:origin x="247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E7F6798-2340-4632-9EA8-24DA35E13A32}" type="datetimeFigureOut">
              <a:rPr lang="en-US" smtClean="0"/>
              <a:t>5/28/2015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574EDC94-57D4-4393-8F35-0CEC54BDE40C}" type="slidenum">
              <a:rPr lang="en-US" smtClean="0"/>
              <a:t>‹#›</a:t>
            </a:fld>
            <a:endParaRPr lang="en-US"/>
          </a:p>
        </p:txBody>
      </p:sp>
    </p:spTree>
    <p:extLst>
      <p:ext uri="{BB962C8B-B14F-4D97-AF65-F5344CB8AC3E}">
        <p14:creationId xmlns:p14="http://schemas.microsoft.com/office/powerpoint/2010/main" val="159236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EDC94-57D4-4393-8F35-0CEC54BDE40C}" type="slidenum">
              <a:rPr lang="en-US" smtClean="0"/>
              <a:t>1</a:t>
            </a:fld>
            <a:endParaRPr lang="en-US"/>
          </a:p>
        </p:txBody>
      </p:sp>
    </p:spTree>
    <p:extLst>
      <p:ext uri="{BB962C8B-B14F-4D97-AF65-F5344CB8AC3E}">
        <p14:creationId xmlns:p14="http://schemas.microsoft.com/office/powerpoint/2010/main" val="398445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also considerable temporal variation in NPP following a major disturbance.  For some forest ecosystems NPP can reach a maximum in as little time as a decade, but others  it may take over 50 years.  Another facet is that some ecosystems exhibit a decline after the peak in NPP and others do not.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10</a:t>
            </a:fld>
            <a:endParaRPr lang="en-US"/>
          </a:p>
        </p:txBody>
      </p:sp>
    </p:spTree>
    <p:extLst>
      <p:ext uri="{BB962C8B-B14F-4D97-AF65-F5344CB8AC3E}">
        <p14:creationId xmlns:p14="http://schemas.microsoft.com/office/powerpoint/2010/main" val="135715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 that disturbance</a:t>
            </a:r>
            <a:r>
              <a:rPr lang="en-US" baseline="0" dirty="0" smtClean="0"/>
              <a:t> influences NPP means that the age-structure of a forest can influence the NPP value at the landscape level.  For example, as hemlock woolly </a:t>
            </a:r>
            <a:r>
              <a:rPr lang="en-US" baseline="0" dirty="0" err="1" smtClean="0"/>
              <a:t>adelgid</a:t>
            </a:r>
            <a:r>
              <a:rPr lang="en-US" baseline="0" dirty="0" smtClean="0"/>
              <a:t> kills stands in New England it is anticipated that NPP will increase.  We can look at these effects by examining three possible theoretical trajectories of NPP after disturbance.  The age structure of forests has a great influence on the differences one detects in this trajectories: they become more similar as forests become older.  It is also possible that forests can have the same trajectory, but different age-structures can lead to different average NPP if the age structure is young versus old.  </a:t>
            </a:r>
          </a:p>
        </p:txBody>
      </p:sp>
      <p:sp>
        <p:nvSpPr>
          <p:cNvPr id="4" name="Slide Number Placeholder 3"/>
          <p:cNvSpPr>
            <a:spLocks noGrp="1"/>
          </p:cNvSpPr>
          <p:nvPr>
            <p:ph type="sldNum" sz="quarter" idx="10"/>
          </p:nvPr>
        </p:nvSpPr>
        <p:spPr/>
        <p:txBody>
          <a:bodyPr/>
          <a:lstStyle/>
          <a:p>
            <a:fld id="{574EDC94-57D4-4393-8F35-0CEC54BDE40C}" type="slidenum">
              <a:rPr lang="en-US" smtClean="0"/>
              <a:t>11</a:t>
            </a:fld>
            <a:endParaRPr lang="en-US"/>
          </a:p>
        </p:txBody>
      </p:sp>
    </p:spTree>
    <p:extLst>
      <p:ext uri="{BB962C8B-B14F-4D97-AF65-F5344CB8AC3E}">
        <p14:creationId xmlns:p14="http://schemas.microsoft.com/office/powerpoint/2010/main" val="126575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 of ecosystem types in a forest landscape can have a major influence on average NPP.  In this example from BNZ one can see very different levels of NPP for black spruce, aspen,</a:t>
            </a:r>
            <a:r>
              <a:rPr lang="en-US" baseline="0" dirty="0" smtClean="0"/>
              <a:t> and birch dominated ecosystems. A change in the abundance of these ecosystems such as mostly black spruce to mostly birch could lead to a 4-fold increase in NPP.   </a:t>
            </a:r>
            <a:endParaRPr lang="en-US" dirty="0" smtClean="0"/>
          </a:p>
          <a:p>
            <a:endParaRPr lang="en-US" dirty="0" smtClean="0"/>
          </a:p>
          <a:p>
            <a:r>
              <a:rPr lang="en-US" dirty="0" smtClean="0"/>
              <a:t>Prod 2-4x higher in deciduous stands.</a:t>
            </a:r>
          </a:p>
          <a:p>
            <a:r>
              <a:rPr lang="en-US" dirty="0" smtClean="0"/>
              <a:t>BS = 60</a:t>
            </a:r>
          </a:p>
          <a:p>
            <a:r>
              <a:rPr lang="en-US" dirty="0" smtClean="0"/>
              <a:t>Aspen  = 140</a:t>
            </a:r>
          </a:p>
          <a:p>
            <a:r>
              <a:rPr lang="en-US" dirty="0" smtClean="0"/>
              <a:t>Birch = 240</a:t>
            </a:r>
          </a:p>
          <a:p>
            <a:endParaRPr lang="en-US" dirty="0"/>
          </a:p>
        </p:txBody>
      </p:sp>
      <p:sp>
        <p:nvSpPr>
          <p:cNvPr id="4" name="Slide Number Placeholder 3"/>
          <p:cNvSpPr>
            <a:spLocks noGrp="1"/>
          </p:cNvSpPr>
          <p:nvPr>
            <p:ph type="sldNum" sz="quarter" idx="10"/>
          </p:nvPr>
        </p:nvSpPr>
        <p:spPr/>
        <p:txBody>
          <a:bodyPr/>
          <a:lstStyle/>
          <a:p>
            <a:fld id="{4B1F5206-53DB-4530-BB5B-CC4227DB91C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38525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43ABC4-D5EC-4E05-AEF9-B4B632AF254A}" type="slidenum">
              <a:rPr lang="en-US" altLang="en-US" sz="1200">
                <a:solidFill>
                  <a:srgbClr val="000000"/>
                </a:solidFill>
              </a:rPr>
              <a:pPr/>
              <a:t>13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342900" y="703263"/>
            <a:ext cx="6173788" cy="3473450"/>
          </a:xfrm>
          <a:ln w="12700" cap="flat">
            <a:solidFill>
              <a:schemeClr val="tx1"/>
            </a:solidFill>
          </a:ln>
        </p:spPr>
      </p:sp>
      <p:sp>
        <p:nvSpPr>
          <p:cNvPr id="6148" name="Rectangle 3"/>
          <p:cNvSpPr>
            <a:spLocks noGrp="1" noChangeArrowheads="1"/>
          </p:cNvSpPr>
          <p:nvPr>
            <p:ph type="body" idx="1"/>
          </p:nvPr>
        </p:nvSpPr>
        <p:spPr>
          <a:xfrm>
            <a:off x="912814" y="4415790"/>
            <a:ext cx="5030787" cy="4170468"/>
          </a:xfrm>
          <a:noFill/>
          <a:extLst>
            <a:ext uri="{91240B29-F687-4F45-9708-019B960494DF}">
              <a14:hiddenLine xmlns:a14="http://schemas.microsoft.com/office/drawing/2010/main" w="12700">
                <a:solidFill>
                  <a:schemeClr val="tx1"/>
                </a:solidFill>
                <a:miter lim="800000"/>
                <a:headEnd/>
                <a:tailEnd/>
              </a14:hiddenLine>
            </a:ext>
          </a:extLst>
        </p:spPr>
        <p:txBody>
          <a:bodyPr lIns="90474" tIns="44443" rIns="90474" bIns="44443"/>
          <a:lstStyle/>
          <a:p>
            <a:endParaRPr lang="en-US" altLang="en-US" smtClean="0"/>
          </a:p>
        </p:txBody>
      </p:sp>
    </p:spTree>
    <p:extLst>
      <p:ext uri="{BB962C8B-B14F-4D97-AF65-F5344CB8AC3E}">
        <p14:creationId xmlns:p14="http://schemas.microsoft.com/office/powerpoint/2010/main" val="334459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p:spPr>
        <p:txBody>
          <a:bodyPr/>
          <a:lstStyle/>
          <a:p>
            <a:r>
              <a:rPr lang="en-US" dirty="0" smtClean="0"/>
              <a:t>In the NE work at HFR and HBK has</a:t>
            </a:r>
            <a:r>
              <a:rPr lang="en-US" baseline="0" dirty="0" smtClean="0"/>
              <a:t> been using remotely sensed values of canopy %N to estimate landscape patterns of NPP</a:t>
            </a:r>
            <a:endParaRPr lang="en-US" dirty="0" smtClean="0"/>
          </a:p>
        </p:txBody>
      </p:sp>
    </p:spTree>
    <p:extLst>
      <p:ext uri="{BB962C8B-B14F-4D97-AF65-F5344CB8AC3E}">
        <p14:creationId xmlns:p14="http://schemas.microsoft.com/office/powerpoint/2010/main" val="172211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key to parameterizing</a:t>
            </a:r>
            <a:r>
              <a:rPr lang="en-US" baseline="0" dirty="0" smtClean="0"/>
              <a:t> models that can be used to examine spatial patterns of NPP and how these might change with an altered environment in terms of climate and nutrient availability.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15</a:t>
            </a:fld>
            <a:endParaRPr lang="en-US"/>
          </a:p>
        </p:txBody>
      </p:sp>
    </p:spTree>
    <p:extLst>
      <p:ext uri="{BB962C8B-B14F-4D97-AF65-F5344CB8AC3E}">
        <p14:creationId xmlns:p14="http://schemas.microsoft.com/office/powerpoint/2010/main" val="243302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just quantify NPP and assume that is the end of the story!   We need to understand where it is going if we want to understand what forest ecosystems are</a:t>
            </a:r>
            <a:r>
              <a:rPr lang="en-US" baseline="0" dirty="0" smtClean="0"/>
              <a:t> doing.  </a:t>
            </a:r>
          </a:p>
          <a:p>
            <a:r>
              <a:rPr lang="en-US" baseline="0" dirty="0" smtClean="0"/>
              <a:t> In theory NPP increases and then asymptotes during succession, but the same is true for mortality. The result is that increment of NPP going into live biomass accumulation increases, but then falls off over time as more an more NPP is going to replace mortality.  </a:t>
            </a:r>
          </a:p>
        </p:txBody>
      </p:sp>
      <p:sp>
        <p:nvSpPr>
          <p:cNvPr id="4" name="Slide Number Placeholder 3"/>
          <p:cNvSpPr>
            <a:spLocks noGrp="1"/>
          </p:cNvSpPr>
          <p:nvPr>
            <p:ph type="sldNum" sz="quarter" idx="10"/>
          </p:nvPr>
        </p:nvSpPr>
        <p:spPr/>
        <p:txBody>
          <a:bodyPr/>
          <a:lstStyle/>
          <a:p>
            <a:fld id="{574EDC94-57D4-4393-8F35-0CEC54BDE40C}" type="slidenum">
              <a:rPr lang="en-US" smtClean="0"/>
              <a:t>16</a:t>
            </a:fld>
            <a:endParaRPr lang="en-US"/>
          </a:p>
        </p:txBody>
      </p:sp>
    </p:spTree>
    <p:extLst>
      <p:ext uri="{BB962C8B-B14F-4D97-AF65-F5344CB8AC3E}">
        <p14:creationId xmlns:p14="http://schemas.microsoft.com/office/powerpoint/2010/main" val="196048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17</a:t>
            </a:fld>
            <a:endParaRPr lang="en-US"/>
          </a:p>
        </p:txBody>
      </p:sp>
    </p:spTree>
    <p:extLst>
      <p:ext uri="{BB962C8B-B14F-4D97-AF65-F5344CB8AC3E}">
        <p14:creationId xmlns:p14="http://schemas.microsoft.com/office/powerpoint/2010/main" val="268930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amount of NPP allocated to replacing mortality can make a large difference in how much live biomass accumulates.  The difference in live biomass accumulation at 120 years is in part due to the fact the Willamette plots have a 32% higher </a:t>
            </a:r>
            <a:r>
              <a:rPr lang="en-US" baseline="0" dirty="0" err="1" smtClean="0"/>
              <a:t>NPPwood</a:t>
            </a:r>
            <a:r>
              <a:rPr lang="en-US" baseline="0" dirty="0" smtClean="0"/>
              <a:t> than the </a:t>
            </a:r>
            <a:r>
              <a:rPr lang="en-US" baseline="0" dirty="0" err="1" smtClean="0"/>
              <a:t>Blyn</a:t>
            </a:r>
            <a:r>
              <a:rPr lang="en-US" baseline="0" dirty="0" smtClean="0"/>
              <a:t> plots. But the difference in live biomass is 52%, caused by the higher allocation to mortality replacement at </a:t>
            </a:r>
            <a:r>
              <a:rPr lang="en-US" baseline="0" dirty="0" err="1" smtClean="0"/>
              <a:t>Blyn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18</a:t>
            </a:fld>
            <a:endParaRPr lang="en-US"/>
          </a:p>
        </p:txBody>
      </p:sp>
    </p:spTree>
    <p:extLst>
      <p:ext uri="{BB962C8B-B14F-4D97-AF65-F5344CB8AC3E}">
        <p14:creationId xmlns:p14="http://schemas.microsoft.com/office/powerpoint/2010/main" val="4111803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Mortality</a:t>
            </a:r>
            <a:r>
              <a:rPr lang="en-US" baseline="0" dirty="0" smtClean="0"/>
              <a:t> by it’s very nature is heterogeneous especially compared to NPP.  This has major consequences on how live biomass accumulates and also how the rate of biomass accumulation changes over time.  </a:t>
            </a:r>
          </a:p>
          <a:p>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19</a:t>
            </a:fld>
            <a:endParaRPr lang="en-US"/>
          </a:p>
        </p:txBody>
      </p:sp>
    </p:spTree>
    <p:extLst>
      <p:ext uri="{BB962C8B-B14F-4D97-AF65-F5344CB8AC3E}">
        <p14:creationId xmlns:p14="http://schemas.microsoft.com/office/powerpoint/2010/main" val="222113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 of LTER’s dominated by forest ecosystems</a:t>
            </a:r>
            <a:r>
              <a:rPr lang="en-US" baseline="0" dirty="0" smtClean="0"/>
              <a:t> are shown.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2</a:t>
            </a:fld>
            <a:endParaRPr lang="en-US"/>
          </a:p>
        </p:txBody>
      </p:sp>
    </p:spTree>
    <p:extLst>
      <p:ext uri="{BB962C8B-B14F-4D97-AF65-F5344CB8AC3E}">
        <p14:creationId xmlns:p14="http://schemas.microsoft.com/office/powerpoint/2010/main" val="84675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EDC94-57D4-4393-8F35-0CEC54BDE40C}" type="slidenum">
              <a:rPr lang="en-US" smtClean="0"/>
              <a:t>20</a:t>
            </a:fld>
            <a:endParaRPr lang="en-US"/>
          </a:p>
        </p:txBody>
      </p:sp>
    </p:spTree>
    <p:extLst>
      <p:ext uri="{BB962C8B-B14F-4D97-AF65-F5344CB8AC3E}">
        <p14:creationId xmlns:p14="http://schemas.microsoft.com/office/powerpoint/2010/main" val="107588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EDC94-57D4-4393-8F35-0CEC54BDE40C}" type="slidenum">
              <a:rPr lang="en-US" smtClean="0"/>
              <a:t>21</a:t>
            </a:fld>
            <a:endParaRPr lang="en-US"/>
          </a:p>
        </p:txBody>
      </p:sp>
    </p:spTree>
    <p:extLst>
      <p:ext uri="{BB962C8B-B14F-4D97-AF65-F5344CB8AC3E}">
        <p14:creationId xmlns:p14="http://schemas.microsoft.com/office/powerpoint/2010/main" val="93837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NPP can mean different</a:t>
            </a:r>
            <a:r>
              <a:rPr lang="en-US" baseline="0" dirty="0" smtClean="0"/>
              <a:t> things.  While the NPP allocated to wood is  not the majority, it is where most of the biomass accumulates.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3</a:t>
            </a:fld>
            <a:endParaRPr lang="en-US"/>
          </a:p>
        </p:txBody>
      </p:sp>
    </p:spTree>
    <p:extLst>
      <p:ext uri="{BB962C8B-B14F-4D97-AF65-F5344CB8AC3E}">
        <p14:creationId xmlns:p14="http://schemas.microsoft.com/office/powerpoint/2010/main" val="51298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diversity of ways that NPP is measured and estimated creates some</a:t>
            </a:r>
            <a:r>
              <a:rPr lang="en-US" baseline="0" dirty="0" smtClean="0"/>
              <a:t> challenges in terms of synthesis because we need to compare comparable measures.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4</a:t>
            </a:fld>
            <a:endParaRPr lang="en-US"/>
          </a:p>
        </p:txBody>
      </p:sp>
    </p:spTree>
    <p:extLst>
      <p:ext uri="{BB962C8B-B14F-4D97-AF65-F5344CB8AC3E}">
        <p14:creationId xmlns:p14="http://schemas.microsoft.com/office/powerpoint/2010/main" val="47655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Reconstructions have limitations,</a:t>
            </a:r>
            <a:r>
              <a:rPr lang="en-US" baseline="0" dirty="0" smtClean="0"/>
              <a:t> the largest being that production that is “removed” via mortality cannot be accounted for.  The seriousness of this problem increases the farther back in time one tries to go.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5</a:t>
            </a:fld>
            <a:endParaRPr lang="en-US"/>
          </a:p>
        </p:txBody>
      </p:sp>
    </p:spTree>
    <p:extLst>
      <p:ext uri="{BB962C8B-B14F-4D97-AF65-F5344CB8AC3E}">
        <p14:creationId xmlns:p14="http://schemas.microsoft.com/office/powerpoint/2010/main" val="104356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displays the “average” ANPP</a:t>
            </a:r>
            <a:r>
              <a:rPr lang="en-US" baseline="0" dirty="0" smtClean="0"/>
              <a:t> for wood and total aboveground parts for the six forest sites.  Note that the most productive site is not a tropical forest, but a temperate evergreen one  (AND) which also has a very large allocation to wood production.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6</a:t>
            </a:fld>
            <a:endParaRPr lang="en-US"/>
          </a:p>
        </p:txBody>
      </p:sp>
    </p:spTree>
    <p:extLst>
      <p:ext uri="{BB962C8B-B14F-4D97-AF65-F5344CB8AC3E}">
        <p14:creationId xmlns:p14="http://schemas.microsoft.com/office/powerpoint/2010/main" val="425789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range in variation in aboveground</a:t>
            </a:r>
            <a:r>
              <a:rPr lang="en-US" baseline="0" dirty="0" smtClean="0"/>
              <a:t> woody-related NPP is very large within sites. This means one needs to pay special attention to how representative data is selected.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7</a:t>
            </a:fld>
            <a:endParaRPr lang="en-US"/>
          </a:p>
        </p:txBody>
      </p:sp>
    </p:spTree>
    <p:extLst>
      <p:ext uri="{BB962C8B-B14F-4D97-AF65-F5344CB8AC3E}">
        <p14:creationId xmlns:p14="http://schemas.microsoft.com/office/powerpoint/2010/main" val="387787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Landscape</a:t>
            </a:r>
            <a:r>
              <a:rPr lang="en-US" baseline="0" dirty="0" smtClean="0"/>
              <a:t> scale variability in ANPP at Hubbard Brook. Research watersheds excluded from summary. Includes entire 30,000 ha valley with five distinct forest types. The forest is second-growth with harvest disturbance in 1917, </a:t>
            </a:r>
            <a:r>
              <a:rPr lang="en-US" baseline="0" dirty="0" err="1" smtClean="0"/>
              <a:t>hurricane+salvage</a:t>
            </a:r>
            <a:r>
              <a:rPr lang="en-US" baseline="0" dirty="0" smtClean="0"/>
              <a:t> disturbance in 1938-1940.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8</a:t>
            </a:fld>
            <a:endParaRPr lang="en-US"/>
          </a:p>
        </p:txBody>
      </p:sp>
    </p:spTree>
    <p:extLst>
      <p:ext uri="{BB962C8B-B14F-4D97-AF65-F5344CB8AC3E}">
        <p14:creationId xmlns:p14="http://schemas.microsoft.com/office/powerpoint/2010/main" val="197310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NPPwood</a:t>
            </a:r>
            <a:r>
              <a:rPr lang="en-US" dirty="0" smtClean="0"/>
              <a:t> also varies over time. Here are</a:t>
            </a:r>
            <a:r>
              <a:rPr lang="en-US" baseline="0" dirty="0" smtClean="0"/>
              <a:t> two examples of year-to-year variation.  Work at the Andrews indicates the CV of </a:t>
            </a:r>
            <a:r>
              <a:rPr lang="en-US" baseline="0" dirty="0" err="1" smtClean="0"/>
              <a:t>NPPwood</a:t>
            </a:r>
            <a:r>
              <a:rPr lang="en-US" baseline="0" dirty="0" smtClean="0"/>
              <a:t> ranges from 10-35% depending on the site.  What is more curious is that with very few exceptional years, the year-to-year variation is not well correlated among the  sites.  </a:t>
            </a:r>
            <a:endParaRPr lang="en-US" dirty="0"/>
          </a:p>
        </p:txBody>
      </p:sp>
      <p:sp>
        <p:nvSpPr>
          <p:cNvPr id="4" name="Slide Number Placeholder 3"/>
          <p:cNvSpPr>
            <a:spLocks noGrp="1"/>
          </p:cNvSpPr>
          <p:nvPr>
            <p:ph type="sldNum" sz="quarter" idx="10"/>
          </p:nvPr>
        </p:nvSpPr>
        <p:spPr/>
        <p:txBody>
          <a:bodyPr/>
          <a:lstStyle/>
          <a:p>
            <a:fld id="{574EDC94-57D4-4393-8F35-0CEC54BDE40C}" type="slidenum">
              <a:rPr lang="en-US" smtClean="0"/>
              <a:t>9</a:t>
            </a:fld>
            <a:endParaRPr lang="en-US"/>
          </a:p>
        </p:txBody>
      </p:sp>
    </p:spTree>
    <p:extLst>
      <p:ext uri="{BB962C8B-B14F-4D97-AF65-F5344CB8AC3E}">
        <p14:creationId xmlns:p14="http://schemas.microsoft.com/office/powerpoint/2010/main" val="137875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ED223F-E86E-41C7-82A4-043DCA452CC0}"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209701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D223F-E86E-41C7-82A4-043DCA452CC0}"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269195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D223F-E86E-41C7-82A4-043DCA452CC0}"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181160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56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309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89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427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417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02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93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7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D223F-E86E-41C7-82A4-043DCA452CC0}"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3795785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771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97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817FF-C555-214B-8675-2C0C52450268}" type="datetimeFigureOut">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04129-8A02-714F-9CDC-9F1B0A9A47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502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812EF5-0873-4B8B-8AB7-2F54FD3B2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4595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839A62-C6D4-4F45-A2BB-004A0E1564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22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0EF928-C70F-40B8-8841-361D0BEF5C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6672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84B2BB-A6B8-45F9-8055-53A53260D5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371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C7CE27-4ACC-4268-AF53-B6605218AA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432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BAC801A-8BE9-428E-8A2D-33C9991DC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99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F09C35A-0BAF-40CC-A8B2-C4894E0849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32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D223F-E86E-41C7-82A4-043DCA452CC0}"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30855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38E2EA-09BF-4BCB-90D7-B7F4311913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35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F574713-7C8C-43D1-B5A3-AB5C6920E9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3943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755F6-8671-4BDA-AE67-4C849EA02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719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799"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1" y="609600"/>
            <a:ext cx="7591778"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439A13-3C00-47C5-A750-29DBC47F0B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54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998F9F9-3770-4E51-8268-98B20552F5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37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ED223F-E86E-41C7-82A4-043DCA452CC0}"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105380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ED223F-E86E-41C7-82A4-043DCA452CC0}" type="datetimeFigureOut">
              <a:rPr lang="en-US" smtClean="0"/>
              <a:t>5/28/2015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26171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ED223F-E86E-41C7-82A4-043DCA452CC0}" type="datetimeFigureOut">
              <a:rPr lang="en-US" smtClean="0"/>
              <a:t>5/28/2015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367118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D223F-E86E-41C7-82A4-043DCA452CC0}" type="datetimeFigureOut">
              <a:rPr lang="en-US" smtClean="0"/>
              <a:t>5/28/2015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287598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D223F-E86E-41C7-82A4-043DCA452CC0}"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390345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D223F-E86E-41C7-82A4-043DCA452CC0}"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6891C-B7BB-45EC-A6B6-AFE49D2EA3A0}" type="slidenum">
              <a:rPr lang="en-US" smtClean="0"/>
              <a:t>‹#›</a:t>
            </a:fld>
            <a:endParaRPr lang="en-US"/>
          </a:p>
        </p:txBody>
      </p:sp>
    </p:spTree>
    <p:extLst>
      <p:ext uri="{BB962C8B-B14F-4D97-AF65-F5344CB8AC3E}">
        <p14:creationId xmlns:p14="http://schemas.microsoft.com/office/powerpoint/2010/main" val="79157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D223F-E86E-41C7-82A4-043DCA452CC0}" type="datetimeFigureOut">
              <a:rPr lang="en-US" smtClean="0"/>
              <a:t>5/28/2015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6891C-B7BB-45EC-A6B6-AFE49D2EA3A0}" type="slidenum">
              <a:rPr lang="en-US" smtClean="0"/>
              <a:t>‹#›</a:t>
            </a:fld>
            <a:endParaRPr lang="en-US"/>
          </a:p>
        </p:txBody>
      </p:sp>
    </p:spTree>
    <p:extLst>
      <p:ext uri="{BB962C8B-B14F-4D97-AF65-F5344CB8AC3E}">
        <p14:creationId xmlns:p14="http://schemas.microsoft.com/office/powerpoint/2010/main" val="2650483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FA817FF-C555-214B-8675-2C0C52450268}" type="datetimeFigureOut">
              <a:rPr lang="en-US" smtClean="0">
                <a:solidFill>
                  <a:prstClr val="black">
                    <a:tint val="75000"/>
                  </a:prstClr>
                </a:solidFill>
              </a:rPr>
              <a:pPr defTabSz="457200"/>
              <a:t>5/28/2015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DB04129-8A02-714F-9CDC-9F1B0A9A47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91967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C0A7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CDBF5DA-635D-4636-A820-FC1CFB349741}"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52565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8.xml"/><Relationship Id="rId7" Type="http://schemas.openxmlformats.org/officeDocument/2006/relationships/image" Target="../media/image3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48.jp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jpeg"/><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notesSlide" Target="../notesSlides/notesSlide2.xm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Forest NPP: Examining spatial and temporal heterogeneity within the LTER Network</a:t>
            </a:r>
            <a:br>
              <a:rPr lang="en-US" dirty="0"/>
            </a:br>
            <a:endParaRPr lang="en-US" dirty="0"/>
          </a:p>
        </p:txBody>
      </p:sp>
      <p:sp>
        <p:nvSpPr>
          <p:cNvPr id="3" name="Subtitle 2"/>
          <p:cNvSpPr>
            <a:spLocks noGrp="1"/>
          </p:cNvSpPr>
          <p:nvPr>
            <p:ph type="subTitle" idx="1"/>
          </p:nvPr>
        </p:nvSpPr>
        <p:spPr>
          <a:xfrm>
            <a:off x="1023184" y="2915328"/>
            <a:ext cx="9715127" cy="1655762"/>
          </a:xfrm>
        </p:spPr>
        <p:txBody>
          <a:bodyPr/>
          <a:lstStyle/>
          <a:p>
            <a:pPr>
              <a:spcBef>
                <a:spcPts val="0"/>
              </a:spcBef>
            </a:pPr>
            <a:r>
              <a:rPr lang="en-US" dirty="0" smtClean="0"/>
              <a:t>Mark E. Harmon (AND), John Battles (HBR), </a:t>
            </a:r>
            <a:r>
              <a:rPr lang="en-US" dirty="0"/>
              <a:t>Audrey Barker </a:t>
            </a:r>
            <a:r>
              <a:rPr lang="en-US" dirty="0" err="1" smtClean="0"/>
              <a:t>Plotkin</a:t>
            </a:r>
            <a:r>
              <a:rPr lang="en-US" dirty="0" smtClean="0"/>
              <a:t> (HFR), </a:t>
            </a:r>
          </a:p>
          <a:p>
            <a:pPr>
              <a:spcBef>
                <a:spcPts val="0"/>
              </a:spcBef>
            </a:pPr>
            <a:r>
              <a:rPr lang="en-US" dirty="0" smtClean="0"/>
              <a:t>Jim Clark (CWT), </a:t>
            </a:r>
            <a:r>
              <a:rPr lang="en-US" dirty="0" err="1"/>
              <a:t>Grizelle</a:t>
            </a:r>
            <a:r>
              <a:rPr lang="en-US" dirty="0"/>
              <a:t> González (LUQ</a:t>
            </a:r>
            <a:r>
              <a:rPr lang="en-US" dirty="0" smtClean="0"/>
              <a:t>), </a:t>
            </a:r>
            <a:r>
              <a:rPr lang="en-US" dirty="0"/>
              <a:t>Michelle </a:t>
            </a:r>
            <a:r>
              <a:rPr lang="en-US" dirty="0" smtClean="0"/>
              <a:t>Mack (BNZ)     </a:t>
            </a:r>
          </a:p>
          <a:p>
            <a:pPr>
              <a:spcBef>
                <a:spcPts val="0"/>
              </a:spcBef>
            </a:pPr>
            <a:r>
              <a:rPr lang="en-US" dirty="0" smtClean="0"/>
              <a:t>Scott </a:t>
            </a:r>
            <a:r>
              <a:rPr lang="en-US" dirty="0" err="1" smtClean="0"/>
              <a:t>Ollinger</a:t>
            </a:r>
            <a:r>
              <a:rPr lang="en-US" dirty="0" smtClean="0"/>
              <a:t> (HBR, HFR), Roger </a:t>
            </a:r>
            <a:r>
              <a:rPr lang="en-US" dirty="0" err="1" smtClean="0"/>
              <a:t>Ruess</a:t>
            </a:r>
            <a:r>
              <a:rPr lang="en-US" dirty="0" smtClean="0"/>
              <a:t> (BNZ), and Jonathan Thompson (HFR) </a:t>
            </a:r>
            <a:endParaRPr lang="en-US"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774" y="4318298"/>
            <a:ext cx="1680031" cy="212833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41068" y="4587128"/>
            <a:ext cx="1581150" cy="1590675"/>
          </a:xfrm>
          <a:prstGeom prst="rect">
            <a:avLst/>
          </a:prstGeom>
        </p:spPr>
      </p:pic>
      <p:sp>
        <p:nvSpPr>
          <p:cNvPr id="6" name="TextBox 5"/>
          <p:cNvSpPr txBox="1"/>
          <p:nvPr/>
        </p:nvSpPr>
        <p:spPr>
          <a:xfrm>
            <a:off x="5112044" y="5197801"/>
            <a:ext cx="1537409" cy="369332"/>
          </a:xfrm>
          <a:prstGeom prst="rect">
            <a:avLst/>
          </a:prstGeom>
          <a:noFill/>
        </p:spPr>
        <p:txBody>
          <a:bodyPr wrap="none" rtlCol="0">
            <a:spAutoFit/>
          </a:bodyPr>
          <a:lstStyle/>
          <a:p>
            <a:r>
              <a:rPr lang="en-US" dirty="0" smtClean="0"/>
              <a:t>March 5, 2015</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9179802"/>
      </p:ext>
    </p:extLst>
  </p:cSld>
  <p:clrMapOvr>
    <a:masterClrMapping/>
  </p:clrMapOvr>
  <mc:AlternateContent xmlns:mc="http://schemas.openxmlformats.org/markup-compatibility/2006">
    <mc:Choice xmlns:p14="http://schemas.microsoft.com/office/powerpoint/2010/main" Requires="p14">
      <p:transition spd="slow" p14:dur="2000" advTm="35598"/>
    </mc:Choice>
    <mc:Fallback>
      <p:transition spd="slow" advTm="3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419"/>
            <a:ext cx="10515600" cy="1325563"/>
          </a:xfrm>
        </p:spPr>
        <p:txBody>
          <a:bodyPr/>
          <a:lstStyle/>
          <a:p>
            <a:r>
              <a:rPr lang="en-US" dirty="0"/>
              <a:t> How variable is forest NPP over succession?</a:t>
            </a:r>
            <a:br>
              <a:rPr lang="en-US" dirty="0"/>
            </a:br>
            <a:endParaRPr lang="en-US" dirty="0"/>
          </a:p>
        </p:txBody>
      </p:sp>
      <p:pic>
        <p:nvPicPr>
          <p:cNvPr id="5" name="Picture 4"/>
          <p:cNvPicPr>
            <a:picLocks noChangeAspect="1"/>
          </p:cNvPicPr>
          <p:nvPr/>
        </p:nvPicPr>
        <p:blipFill>
          <a:blip r:embed="rId5"/>
          <a:stretch>
            <a:fillRect/>
          </a:stretch>
        </p:blipFill>
        <p:spPr>
          <a:xfrm>
            <a:off x="725904" y="950661"/>
            <a:ext cx="3412705" cy="2497420"/>
          </a:xfrm>
          <a:prstGeom prst="rect">
            <a:avLst/>
          </a:prstGeom>
        </p:spPr>
      </p:pic>
      <p:sp>
        <p:nvSpPr>
          <p:cNvPr id="6" name="TextBox 5"/>
          <p:cNvSpPr txBox="1"/>
          <p:nvPr/>
        </p:nvSpPr>
        <p:spPr>
          <a:xfrm>
            <a:off x="1619948" y="3359007"/>
            <a:ext cx="2132892" cy="276999"/>
          </a:xfrm>
          <a:prstGeom prst="rect">
            <a:avLst/>
          </a:prstGeom>
          <a:noFill/>
        </p:spPr>
        <p:txBody>
          <a:bodyPr wrap="none" rtlCol="0">
            <a:spAutoFit/>
          </a:bodyPr>
          <a:lstStyle/>
          <a:p>
            <a:r>
              <a:rPr lang="en-US" sz="1200" dirty="0" smtClean="0"/>
              <a:t>Harmon and Fasth unpublished</a:t>
            </a:r>
            <a:endParaRPr lang="en-US" sz="1200" dirty="0"/>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862176"/>
            <a:ext cx="4741959" cy="288392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548" y="3586580"/>
            <a:ext cx="4300817" cy="3081465"/>
          </a:xfrm>
          <a:prstGeom prst="rect">
            <a:avLst/>
          </a:prstGeom>
        </p:spPr>
      </p:pic>
      <p:sp>
        <p:nvSpPr>
          <p:cNvPr id="9" name="TextBox 8"/>
          <p:cNvSpPr txBox="1"/>
          <p:nvPr/>
        </p:nvSpPr>
        <p:spPr>
          <a:xfrm>
            <a:off x="1472848" y="6529545"/>
            <a:ext cx="2142510" cy="276999"/>
          </a:xfrm>
          <a:prstGeom prst="rect">
            <a:avLst/>
          </a:prstGeom>
          <a:noFill/>
        </p:spPr>
        <p:txBody>
          <a:bodyPr wrap="none" rtlCol="0">
            <a:spAutoFit/>
          </a:bodyPr>
          <a:lstStyle/>
          <a:p>
            <a:r>
              <a:rPr lang="en-US" sz="1200" dirty="0" smtClean="0"/>
              <a:t>Harmon and Pabst unpublished</a:t>
            </a:r>
            <a:endParaRPr lang="en-US" sz="1200" dirty="0"/>
          </a:p>
        </p:txBody>
      </p:sp>
      <p:sp>
        <p:nvSpPr>
          <p:cNvPr id="11" name="TextBox 10"/>
          <p:cNvSpPr txBox="1"/>
          <p:nvPr/>
        </p:nvSpPr>
        <p:spPr>
          <a:xfrm>
            <a:off x="9603967" y="3509385"/>
            <a:ext cx="1233992" cy="276999"/>
          </a:xfrm>
          <a:prstGeom prst="rect">
            <a:avLst/>
          </a:prstGeom>
          <a:noFill/>
        </p:spPr>
        <p:txBody>
          <a:bodyPr wrap="none" rtlCol="0">
            <a:spAutoFit/>
          </a:bodyPr>
          <a:lstStyle/>
          <a:p>
            <a:r>
              <a:rPr lang="en-US" sz="1200" dirty="0" smtClean="0"/>
              <a:t>Source: M. Mack</a:t>
            </a:r>
            <a:endParaRPr lang="en-US" sz="1200" dirty="0"/>
          </a:p>
        </p:txBody>
      </p:sp>
      <p:pic>
        <p:nvPicPr>
          <p:cNvPr id="3" name="Picture 2"/>
          <p:cNvPicPr>
            <a:picLocks noChangeAspect="1"/>
          </p:cNvPicPr>
          <p:nvPr/>
        </p:nvPicPr>
        <p:blipFill>
          <a:blip r:embed="rId8"/>
          <a:stretch>
            <a:fillRect/>
          </a:stretch>
        </p:blipFill>
        <p:spPr>
          <a:xfrm>
            <a:off x="6248400" y="3900684"/>
            <a:ext cx="4931043" cy="4518404"/>
          </a:xfrm>
          <a:prstGeom prst="rect">
            <a:avLst/>
          </a:prstGeom>
        </p:spPr>
      </p:pic>
      <p:sp>
        <p:nvSpPr>
          <p:cNvPr id="12" name="TextBox 11"/>
          <p:cNvSpPr txBox="1"/>
          <p:nvPr/>
        </p:nvSpPr>
        <p:spPr>
          <a:xfrm>
            <a:off x="10115128" y="6515454"/>
            <a:ext cx="1238672" cy="276999"/>
          </a:xfrm>
          <a:prstGeom prst="rect">
            <a:avLst/>
          </a:prstGeom>
          <a:noFill/>
        </p:spPr>
        <p:txBody>
          <a:bodyPr wrap="none" rtlCol="0">
            <a:spAutoFit/>
          </a:bodyPr>
          <a:lstStyle/>
          <a:p>
            <a:r>
              <a:rPr lang="en-US" sz="1200" dirty="0" smtClean="0"/>
              <a:t>Source: J. Battles</a:t>
            </a:r>
            <a:endParaRPr lang="en-US" sz="1200" dirty="0"/>
          </a:p>
        </p:txBody>
      </p:sp>
      <p:sp>
        <p:nvSpPr>
          <p:cNvPr id="4" name="TextBox 3"/>
          <p:cNvSpPr txBox="1"/>
          <p:nvPr/>
        </p:nvSpPr>
        <p:spPr>
          <a:xfrm>
            <a:off x="11183005" y="1320816"/>
            <a:ext cx="566181" cy="369332"/>
          </a:xfrm>
          <a:prstGeom prst="rect">
            <a:avLst/>
          </a:prstGeom>
          <a:noFill/>
        </p:spPr>
        <p:txBody>
          <a:bodyPr wrap="none" rtlCol="0">
            <a:spAutoFit/>
          </a:bodyPr>
          <a:lstStyle/>
          <a:p>
            <a:r>
              <a:rPr lang="en-US" dirty="0" smtClean="0"/>
              <a:t>BNZ</a:t>
            </a:r>
            <a:endParaRPr lang="en-US" dirty="0"/>
          </a:p>
        </p:txBody>
      </p:sp>
      <p:sp>
        <p:nvSpPr>
          <p:cNvPr id="13" name="TextBox 12"/>
          <p:cNvSpPr txBox="1"/>
          <p:nvPr/>
        </p:nvSpPr>
        <p:spPr>
          <a:xfrm>
            <a:off x="11179443" y="4133850"/>
            <a:ext cx="579005" cy="369332"/>
          </a:xfrm>
          <a:prstGeom prst="rect">
            <a:avLst/>
          </a:prstGeom>
          <a:noFill/>
        </p:spPr>
        <p:txBody>
          <a:bodyPr wrap="none" rtlCol="0">
            <a:spAutoFit/>
          </a:bodyPr>
          <a:lstStyle/>
          <a:p>
            <a:r>
              <a:rPr lang="en-US" dirty="0" smtClean="0"/>
              <a:t>HBR</a:t>
            </a:r>
            <a:endParaRPr lang="en-US" dirty="0"/>
          </a:p>
        </p:txBody>
      </p:sp>
      <p:sp>
        <p:nvSpPr>
          <p:cNvPr id="14" name="TextBox 13"/>
          <p:cNvSpPr txBox="1"/>
          <p:nvPr/>
        </p:nvSpPr>
        <p:spPr>
          <a:xfrm>
            <a:off x="4561365" y="1410815"/>
            <a:ext cx="609462" cy="369332"/>
          </a:xfrm>
          <a:prstGeom prst="rect">
            <a:avLst/>
          </a:prstGeom>
          <a:noFill/>
        </p:spPr>
        <p:txBody>
          <a:bodyPr wrap="none" rtlCol="0">
            <a:spAutoFit/>
          </a:bodyPr>
          <a:lstStyle/>
          <a:p>
            <a:r>
              <a:rPr lang="en-US" dirty="0" smtClean="0"/>
              <a:t>AND</a:t>
            </a:r>
            <a:endParaRPr lang="en-US" dirty="0"/>
          </a:p>
        </p:txBody>
      </p:sp>
      <p:sp>
        <p:nvSpPr>
          <p:cNvPr id="15" name="TextBox 14"/>
          <p:cNvSpPr txBox="1"/>
          <p:nvPr/>
        </p:nvSpPr>
        <p:spPr>
          <a:xfrm>
            <a:off x="4391025" y="4152900"/>
            <a:ext cx="609462" cy="369332"/>
          </a:xfrm>
          <a:prstGeom prst="rect">
            <a:avLst/>
          </a:prstGeom>
          <a:noFill/>
        </p:spPr>
        <p:txBody>
          <a:bodyPr wrap="none" rtlCol="0">
            <a:spAutoFit/>
          </a:bodyPr>
          <a:lstStyle/>
          <a:p>
            <a:r>
              <a:rPr lang="en-US" dirty="0" smtClean="0"/>
              <a:t>AND</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6490157"/>
      </p:ext>
    </p:extLst>
  </p:cSld>
  <p:clrMapOvr>
    <a:masterClrMapping/>
  </p:clrMapOvr>
  <mc:AlternateContent xmlns:mc="http://schemas.openxmlformats.org/markup-compatibility/2006">
    <mc:Choice xmlns:p14="http://schemas.microsoft.com/office/powerpoint/2010/main" Requires="p14">
      <p:transition spd="slow" p14:dur="2000" advTm="113103"/>
    </mc:Choice>
    <mc:Fallback>
      <p:transition spd="slow" advTm="11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50512" y="-56644"/>
            <a:ext cx="4828674" cy="6716578"/>
          </a:xfrm>
          <a:prstGeom prst="rect">
            <a:avLst/>
          </a:prstGeom>
        </p:spPr>
      </p:pic>
      <p:sp>
        <p:nvSpPr>
          <p:cNvPr id="3" name="TextBox 2"/>
          <p:cNvSpPr txBox="1"/>
          <p:nvPr/>
        </p:nvSpPr>
        <p:spPr>
          <a:xfrm>
            <a:off x="2125863" y="6071157"/>
            <a:ext cx="2249847" cy="369332"/>
          </a:xfrm>
          <a:prstGeom prst="rect">
            <a:avLst/>
          </a:prstGeom>
          <a:noFill/>
        </p:spPr>
        <p:txBody>
          <a:bodyPr wrap="none" rtlCol="0">
            <a:spAutoFit/>
          </a:bodyPr>
          <a:lstStyle/>
          <a:p>
            <a:r>
              <a:rPr lang="en-US" dirty="0"/>
              <a:t>Raymer &amp; </a:t>
            </a:r>
            <a:r>
              <a:rPr lang="en-US" dirty="0" err="1" smtClean="0"/>
              <a:t>Finzi</a:t>
            </a:r>
            <a:r>
              <a:rPr lang="en-US" dirty="0" smtClean="0"/>
              <a:t> (2014)</a:t>
            </a:r>
            <a:endParaRPr lang="en-US" dirty="0"/>
          </a:p>
        </p:txBody>
      </p:sp>
      <p:sp>
        <p:nvSpPr>
          <p:cNvPr id="4" name="TextBox 3"/>
          <p:cNvSpPr txBox="1"/>
          <p:nvPr/>
        </p:nvSpPr>
        <p:spPr>
          <a:xfrm>
            <a:off x="6084821" y="-56644"/>
            <a:ext cx="4944623" cy="830997"/>
          </a:xfrm>
          <a:prstGeom prst="rect">
            <a:avLst/>
          </a:prstGeom>
          <a:noFill/>
        </p:spPr>
        <p:txBody>
          <a:bodyPr wrap="none" rtlCol="0">
            <a:spAutoFit/>
          </a:bodyPr>
          <a:lstStyle/>
          <a:p>
            <a:r>
              <a:rPr lang="en-US" sz="2400" dirty="0" smtClean="0"/>
              <a:t>Disturbance Influences ANPP at stand </a:t>
            </a:r>
          </a:p>
          <a:p>
            <a:pPr algn="ctr"/>
            <a:r>
              <a:rPr lang="en-US" sz="2400" dirty="0" smtClean="0"/>
              <a:t>and landscape levels</a:t>
            </a:r>
            <a:endParaRPr lang="en-US" sz="2400" dirty="0"/>
          </a:p>
        </p:txBody>
      </p:sp>
      <p:pic>
        <p:nvPicPr>
          <p:cNvPr id="5" name="Picture 4"/>
          <p:cNvPicPr>
            <a:picLocks noChangeAspect="1"/>
          </p:cNvPicPr>
          <p:nvPr/>
        </p:nvPicPr>
        <p:blipFill>
          <a:blip r:embed="rId6"/>
          <a:stretch>
            <a:fillRect/>
          </a:stretch>
        </p:blipFill>
        <p:spPr>
          <a:xfrm>
            <a:off x="6288433" y="774353"/>
            <a:ext cx="4676276" cy="3397042"/>
          </a:xfrm>
          <a:prstGeom prst="rect">
            <a:avLst/>
          </a:prstGeom>
        </p:spPr>
      </p:pic>
      <p:pic>
        <p:nvPicPr>
          <p:cNvPr id="6" name="Picture 5"/>
          <p:cNvPicPr>
            <a:picLocks noChangeAspect="1"/>
          </p:cNvPicPr>
          <p:nvPr/>
        </p:nvPicPr>
        <p:blipFill>
          <a:blip r:embed="rId7"/>
          <a:stretch>
            <a:fillRect/>
          </a:stretch>
        </p:blipFill>
        <p:spPr>
          <a:xfrm>
            <a:off x="6365329" y="3938930"/>
            <a:ext cx="4923060" cy="272100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510687"/>
      </p:ext>
    </p:extLst>
  </p:cSld>
  <p:clrMapOvr>
    <a:masterClrMapping/>
  </p:clrMapOvr>
  <mc:AlternateContent xmlns:mc="http://schemas.openxmlformats.org/markup-compatibility/2006">
    <mc:Choice xmlns:p14="http://schemas.microsoft.com/office/powerpoint/2010/main" Requires="p14">
      <p:transition spd="slow" p14:dur="2000" advTm="171197"/>
    </mc:Choice>
    <mc:Fallback>
      <p:transition spd="slow" advTm="17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30053" y="683593"/>
            <a:ext cx="7404095" cy="569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5"/>
          <p:cNvSpPr txBox="1">
            <a:spLocks noChangeArrowheads="1"/>
          </p:cNvSpPr>
          <p:nvPr/>
        </p:nvSpPr>
        <p:spPr bwMode="auto">
          <a:xfrm>
            <a:off x="2960101" y="70574"/>
            <a:ext cx="9144000" cy="1200329"/>
          </a:xfrm>
          <a:prstGeom prst="rect">
            <a:avLst/>
          </a:prstGeom>
          <a:noFill/>
          <a:ln>
            <a:noFill/>
          </a:ln>
          <a:effectLst/>
          <a:extLst>
            <a:ext uri="{909E8E84-426E-40DD-AFC4-6F175D3DCCD1}">
              <a14:hiddenFill xmlns:a14="http://schemas.microsoft.com/office/drawing/2010/main">
                <a:gradFill rotWithShape="1">
                  <a:gsLst>
                    <a:gs pos="0">
                      <a:schemeClr val="tx1"/>
                    </a:gs>
                    <a:gs pos="50000">
                      <a:schemeClr val="hlink"/>
                    </a:gs>
                    <a:gs pos="100000">
                      <a:schemeClr val="tx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a:defRPr/>
            </a:pPr>
            <a:r>
              <a:rPr lang="en-US" sz="3600" i="1" dirty="0" smtClean="0">
                <a:solidFill>
                  <a:prstClr val="white"/>
                </a:solidFill>
              </a:rPr>
              <a:t>The distribution of ecosystem types</a:t>
            </a:r>
          </a:p>
          <a:p>
            <a:pPr algn="ctr" defTabSz="457200">
              <a:defRPr/>
            </a:pPr>
            <a:r>
              <a:rPr lang="en-US" sz="3600" i="1" dirty="0" smtClean="0">
                <a:solidFill>
                  <a:prstClr val="white"/>
                </a:solidFill>
              </a:rPr>
              <a:t>Influences ANPP </a:t>
            </a:r>
            <a:r>
              <a:rPr lang="en-US" sz="3600" i="1" dirty="0">
                <a:solidFill>
                  <a:prstClr val="white"/>
                </a:solidFill>
              </a:rPr>
              <a:t>of trees/large shrubs</a:t>
            </a:r>
          </a:p>
        </p:txBody>
      </p:sp>
      <p:sp>
        <p:nvSpPr>
          <p:cNvPr id="2" name="TextBox 1"/>
          <p:cNvSpPr txBox="1"/>
          <p:nvPr/>
        </p:nvSpPr>
        <p:spPr>
          <a:xfrm>
            <a:off x="6866000" y="2042996"/>
            <a:ext cx="1713931" cy="369332"/>
          </a:xfrm>
          <a:prstGeom prst="rect">
            <a:avLst/>
          </a:prstGeom>
          <a:solidFill>
            <a:schemeClr val="bg1"/>
          </a:solidFill>
        </p:spPr>
        <p:txBody>
          <a:bodyPr wrap="none" rtlCol="0">
            <a:spAutoFit/>
          </a:bodyPr>
          <a:lstStyle/>
          <a:p>
            <a:pPr defTabSz="457200"/>
            <a:r>
              <a:rPr lang="en-US" dirty="0">
                <a:solidFill>
                  <a:prstClr val="black"/>
                </a:solidFill>
              </a:rPr>
              <a:t>~240 g C m</a:t>
            </a:r>
            <a:r>
              <a:rPr lang="en-US" baseline="30000" dirty="0">
                <a:solidFill>
                  <a:prstClr val="black"/>
                </a:solidFill>
              </a:rPr>
              <a:t>-2</a:t>
            </a:r>
            <a:r>
              <a:rPr lang="en-US" dirty="0">
                <a:solidFill>
                  <a:prstClr val="black"/>
                </a:solidFill>
              </a:rPr>
              <a:t> yr</a:t>
            </a:r>
            <a:r>
              <a:rPr lang="en-US" baseline="30000" dirty="0">
                <a:solidFill>
                  <a:prstClr val="black"/>
                </a:solidFill>
              </a:rPr>
              <a:t>-1</a:t>
            </a:r>
            <a:endParaRPr lang="en-US" dirty="0">
              <a:solidFill>
                <a:prstClr val="black"/>
              </a:solidFill>
            </a:endParaRPr>
          </a:p>
        </p:txBody>
      </p:sp>
      <p:sp>
        <p:nvSpPr>
          <p:cNvPr id="6" name="TextBox 5"/>
          <p:cNvSpPr txBox="1"/>
          <p:nvPr/>
        </p:nvSpPr>
        <p:spPr>
          <a:xfrm>
            <a:off x="6866000" y="1739385"/>
            <a:ext cx="1713931" cy="369332"/>
          </a:xfrm>
          <a:prstGeom prst="rect">
            <a:avLst/>
          </a:prstGeom>
          <a:solidFill>
            <a:schemeClr val="bg1"/>
          </a:solidFill>
        </p:spPr>
        <p:txBody>
          <a:bodyPr wrap="none" rtlCol="0">
            <a:spAutoFit/>
          </a:bodyPr>
          <a:lstStyle/>
          <a:p>
            <a:pPr defTabSz="457200"/>
            <a:r>
              <a:rPr lang="en-US" dirty="0">
                <a:solidFill>
                  <a:prstClr val="black"/>
                </a:solidFill>
              </a:rPr>
              <a:t>~140 g C m</a:t>
            </a:r>
            <a:r>
              <a:rPr lang="en-US" baseline="30000" dirty="0">
                <a:solidFill>
                  <a:prstClr val="black"/>
                </a:solidFill>
              </a:rPr>
              <a:t>-2</a:t>
            </a:r>
            <a:r>
              <a:rPr lang="en-US" dirty="0">
                <a:solidFill>
                  <a:prstClr val="black"/>
                </a:solidFill>
              </a:rPr>
              <a:t> yr</a:t>
            </a:r>
            <a:r>
              <a:rPr lang="en-US" baseline="30000" dirty="0">
                <a:solidFill>
                  <a:prstClr val="black"/>
                </a:solidFill>
              </a:rPr>
              <a:t>-1</a:t>
            </a:r>
            <a:endParaRPr lang="en-US" dirty="0">
              <a:solidFill>
                <a:prstClr val="black"/>
              </a:solidFill>
            </a:endParaRPr>
          </a:p>
        </p:txBody>
      </p:sp>
      <p:sp>
        <p:nvSpPr>
          <p:cNvPr id="7" name="TextBox 6"/>
          <p:cNvSpPr txBox="1"/>
          <p:nvPr/>
        </p:nvSpPr>
        <p:spPr>
          <a:xfrm>
            <a:off x="6983019" y="1439423"/>
            <a:ext cx="1596912" cy="369332"/>
          </a:xfrm>
          <a:prstGeom prst="rect">
            <a:avLst/>
          </a:prstGeom>
          <a:solidFill>
            <a:schemeClr val="bg1"/>
          </a:solidFill>
        </p:spPr>
        <p:txBody>
          <a:bodyPr wrap="none" rtlCol="0">
            <a:spAutoFit/>
          </a:bodyPr>
          <a:lstStyle/>
          <a:p>
            <a:pPr defTabSz="457200"/>
            <a:r>
              <a:rPr lang="en-US" dirty="0">
                <a:solidFill>
                  <a:prstClr val="black"/>
                </a:solidFill>
              </a:rPr>
              <a:t>~60 g C m</a:t>
            </a:r>
            <a:r>
              <a:rPr lang="en-US" baseline="30000" dirty="0">
                <a:solidFill>
                  <a:prstClr val="black"/>
                </a:solidFill>
              </a:rPr>
              <a:t>-2</a:t>
            </a:r>
            <a:r>
              <a:rPr lang="en-US" dirty="0">
                <a:solidFill>
                  <a:prstClr val="black"/>
                </a:solidFill>
              </a:rPr>
              <a:t> yr</a:t>
            </a:r>
            <a:r>
              <a:rPr lang="en-US" baseline="30000" dirty="0">
                <a:solidFill>
                  <a:prstClr val="black"/>
                </a:solidFill>
              </a:rPr>
              <a:t>-1</a:t>
            </a:r>
            <a:endParaRPr lang="en-US" dirty="0">
              <a:solidFill>
                <a:prstClr val="black"/>
              </a:solidFill>
            </a:endParaRP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563" y="2191209"/>
            <a:ext cx="3606214" cy="247996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878" y="4729992"/>
            <a:ext cx="2605584" cy="1943821"/>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820" y="111781"/>
            <a:ext cx="2622884" cy="1967162"/>
          </a:xfrm>
          <a:prstGeom prst="rect">
            <a:avLst/>
          </a:prstGeom>
        </p:spPr>
      </p:pic>
      <p:sp>
        <p:nvSpPr>
          <p:cNvPr id="11" name="TextBox 10"/>
          <p:cNvSpPr txBox="1"/>
          <p:nvPr/>
        </p:nvSpPr>
        <p:spPr>
          <a:xfrm>
            <a:off x="7186864" y="6296527"/>
            <a:ext cx="2191434" cy="369332"/>
          </a:xfrm>
          <a:prstGeom prst="rect">
            <a:avLst/>
          </a:prstGeom>
          <a:noFill/>
        </p:spPr>
        <p:txBody>
          <a:bodyPr wrap="none" rtlCol="0">
            <a:spAutoFit/>
          </a:bodyPr>
          <a:lstStyle/>
          <a:p>
            <a:r>
              <a:rPr lang="en-US" dirty="0" smtClean="0">
                <a:solidFill>
                  <a:schemeClr val="bg1"/>
                </a:solidFill>
              </a:rPr>
              <a:t>Source: M. Mack BNZ</a:t>
            </a:r>
            <a:endParaRPr lang="en-US"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0643252"/>
      </p:ext>
    </p:extLst>
  </p:cSld>
  <p:clrMapOvr>
    <a:masterClrMapping/>
  </p:clrMapOvr>
  <mc:AlternateContent xmlns:mc="http://schemas.openxmlformats.org/markup-compatibility/2006">
    <mc:Choice xmlns:p14="http://schemas.microsoft.com/office/powerpoint/2010/main" Requires="p14">
      <p:transition spd="slow" p14:dur="2000" advTm="85431"/>
    </mc:Choice>
    <mc:Fallback>
      <p:transition spd="slow" advTm="8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2"/>
          <p:cNvSpPr>
            <a:spLocks noChangeArrowheads="1"/>
          </p:cNvSpPr>
          <p:nvPr/>
        </p:nvSpPr>
        <p:spPr bwMode="auto">
          <a:xfrm>
            <a:off x="5667376" y="3122613"/>
            <a:ext cx="130175"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51" name="Oval 3"/>
          <p:cNvSpPr>
            <a:spLocks noChangeArrowheads="1"/>
          </p:cNvSpPr>
          <p:nvPr/>
        </p:nvSpPr>
        <p:spPr bwMode="auto">
          <a:xfrm>
            <a:off x="7462839" y="3044825"/>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52" name="Oval 4"/>
          <p:cNvSpPr>
            <a:spLocks noChangeArrowheads="1"/>
          </p:cNvSpPr>
          <p:nvPr/>
        </p:nvSpPr>
        <p:spPr bwMode="auto">
          <a:xfrm>
            <a:off x="7613650" y="3584575"/>
            <a:ext cx="128588"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53" name="Oval 5"/>
          <p:cNvSpPr>
            <a:spLocks noChangeArrowheads="1"/>
          </p:cNvSpPr>
          <p:nvPr/>
        </p:nvSpPr>
        <p:spPr bwMode="auto">
          <a:xfrm>
            <a:off x="9193214" y="4545014"/>
            <a:ext cx="128587" cy="1158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54" name="Line 6"/>
          <p:cNvSpPr>
            <a:spLocks noChangeShapeType="1"/>
          </p:cNvSpPr>
          <p:nvPr/>
        </p:nvSpPr>
        <p:spPr bwMode="auto">
          <a:xfrm>
            <a:off x="8975726" y="4987925"/>
            <a:ext cx="13017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55" name="Oval 7"/>
          <p:cNvSpPr>
            <a:spLocks noChangeArrowheads="1"/>
          </p:cNvSpPr>
          <p:nvPr/>
        </p:nvSpPr>
        <p:spPr bwMode="auto">
          <a:xfrm>
            <a:off x="4976814" y="3103563"/>
            <a:ext cx="128587"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56" name="Line 8"/>
          <p:cNvSpPr>
            <a:spLocks noChangeShapeType="1"/>
          </p:cNvSpPr>
          <p:nvPr/>
        </p:nvSpPr>
        <p:spPr bwMode="auto">
          <a:xfrm>
            <a:off x="5040314" y="3160714"/>
            <a:ext cx="1587"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57" name="Line 9"/>
          <p:cNvSpPr>
            <a:spLocks noChangeShapeType="1"/>
          </p:cNvSpPr>
          <p:nvPr/>
        </p:nvSpPr>
        <p:spPr bwMode="auto">
          <a:xfrm>
            <a:off x="4976814" y="3333751"/>
            <a:ext cx="128587"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58" name="Line 10"/>
          <p:cNvSpPr>
            <a:spLocks noChangeShapeType="1"/>
          </p:cNvSpPr>
          <p:nvPr/>
        </p:nvSpPr>
        <p:spPr bwMode="auto">
          <a:xfrm>
            <a:off x="5040314" y="2987676"/>
            <a:ext cx="1587" cy="3460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59" name="Line 11"/>
          <p:cNvSpPr>
            <a:spLocks noChangeShapeType="1"/>
          </p:cNvSpPr>
          <p:nvPr/>
        </p:nvSpPr>
        <p:spPr bwMode="auto">
          <a:xfrm>
            <a:off x="4976814" y="2987676"/>
            <a:ext cx="128587"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0" name="Oval 12"/>
          <p:cNvSpPr>
            <a:spLocks noChangeArrowheads="1"/>
          </p:cNvSpPr>
          <p:nvPr/>
        </p:nvSpPr>
        <p:spPr bwMode="auto">
          <a:xfrm>
            <a:off x="6878639" y="2930525"/>
            <a:ext cx="130175"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61" name="Line 13"/>
          <p:cNvSpPr>
            <a:spLocks noChangeShapeType="1"/>
          </p:cNvSpPr>
          <p:nvPr/>
        </p:nvSpPr>
        <p:spPr bwMode="auto">
          <a:xfrm>
            <a:off x="6878639" y="3141664"/>
            <a:ext cx="13017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2" name="Line 14"/>
          <p:cNvSpPr>
            <a:spLocks noChangeShapeType="1"/>
          </p:cNvSpPr>
          <p:nvPr/>
        </p:nvSpPr>
        <p:spPr bwMode="auto">
          <a:xfrm>
            <a:off x="6942138" y="2833689"/>
            <a:ext cx="4762" cy="3079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3" name="Line 15"/>
          <p:cNvSpPr>
            <a:spLocks noChangeShapeType="1"/>
          </p:cNvSpPr>
          <p:nvPr/>
        </p:nvSpPr>
        <p:spPr bwMode="auto">
          <a:xfrm>
            <a:off x="6878639" y="2833689"/>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4" name="Oval 16"/>
          <p:cNvSpPr>
            <a:spLocks noChangeArrowheads="1"/>
          </p:cNvSpPr>
          <p:nvPr/>
        </p:nvSpPr>
        <p:spPr bwMode="auto">
          <a:xfrm>
            <a:off x="7505701" y="2890839"/>
            <a:ext cx="130175" cy="1158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65" name="Line 17"/>
          <p:cNvSpPr>
            <a:spLocks noChangeShapeType="1"/>
          </p:cNvSpPr>
          <p:nvPr/>
        </p:nvSpPr>
        <p:spPr bwMode="auto">
          <a:xfrm>
            <a:off x="7505701" y="3103564"/>
            <a:ext cx="13017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6" name="Line 18"/>
          <p:cNvSpPr>
            <a:spLocks noChangeShapeType="1"/>
          </p:cNvSpPr>
          <p:nvPr/>
        </p:nvSpPr>
        <p:spPr bwMode="auto">
          <a:xfrm>
            <a:off x="7569201" y="2776539"/>
            <a:ext cx="3175" cy="3270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7" name="Line 19"/>
          <p:cNvSpPr>
            <a:spLocks noChangeShapeType="1"/>
          </p:cNvSpPr>
          <p:nvPr/>
        </p:nvSpPr>
        <p:spPr bwMode="auto">
          <a:xfrm>
            <a:off x="7505701" y="2776539"/>
            <a:ext cx="13017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68" name="Oval 20"/>
          <p:cNvSpPr>
            <a:spLocks noChangeArrowheads="1"/>
          </p:cNvSpPr>
          <p:nvPr/>
        </p:nvSpPr>
        <p:spPr bwMode="auto">
          <a:xfrm>
            <a:off x="7548564" y="3390900"/>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69" name="Line 21"/>
          <p:cNvSpPr>
            <a:spLocks noChangeShapeType="1"/>
          </p:cNvSpPr>
          <p:nvPr/>
        </p:nvSpPr>
        <p:spPr bwMode="auto">
          <a:xfrm>
            <a:off x="7548564" y="3563939"/>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0" name="Line 22"/>
          <p:cNvSpPr>
            <a:spLocks noChangeShapeType="1"/>
          </p:cNvSpPr>
          <p:nvPr/>
        </p:nvSpPr>
        <p:spPr bwMode="auto">
          <a:xfrm>
            <a:off x="7613650" y="3333750"/>
            <a:ext cx="1588" cy="230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1" name="Line 23"/>
          <p:cNvSpPr>
            <a:spLocks noChangeShapeType="1"/>
          </p:cNvSpPr>
          <p:nvPr/>
        </p:nvSpPr>
        <p:spPr bwMode="auto">
          <a:xfrm>
            <a:off x="7548564" y="3333751"/>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2" name="Oval 24"/>
          <p:cNvSpPr>
            <a:spLocks noChangeArrowheads="1"/>
          </p:cNvSpPr>
          <p:nvPr/>
        </p:nvSpPr>
        <p:spPr bwMode="auto">
          <a:xfrm>
            <a:off x="7958138" y="3622675"/>
            <a:ext cx="131762"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73" name="Line 25"/>
          <p:cNvSpPr>
            <a:spLocks noChangeShapeType="1"/>
          </p:cNvSpPr>
          <p:nvPr/>
        </p:nvSpPr>
        <p:spPr bwMode="auto">
          <a:xfrm>
            <a:off x="7958138" y="3890964"/>
            <a:ext cx="131762"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4" name="Line 26"/>
          <p:cNvSpPr>
            <a:spLocks noChangeShapeType="1"/>
          </p:cNvSpPr>
          <p:nvPr/>
        </p:nvSpPr>
        <p:spPr bwMode="auto">
          <a:xfrm>
            <a:off x="8024814" y="3468689"/>
            <a:ext cx="1587" cy="4222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5" name="Line 27"/>
          <p:cNvSpPr>
            <a:spLocks noChangeShapeType="1"/>
          </p:cNvSpPr>
          <p:nvPr/>
        </p:nvSpPr>
        <p:spPr bwMode="auto">
          <a:xfrm>
            <a:off x="7958138" y="3468689"/>
            <a:ext cx="131762"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6" name="Oval 28"/>
          <p:cNvSpPr>
            <a:spLocks noChangeArrowheads="1"/>
          </p:cNvSpPr>
          <p:nvPr/>
        </p:nvSpPr>
        <p:spPr bwMode="auto">
          <a:xfrm>
            <a:off x="8369301" y="3679825"/>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77" name="Line 29"/>
          <p:cNvSpPr>
            <a:spLocks noChangeShapeType="1"/>
          </p:cNvSpPr>
          <p:nvPr/>
        </p:nvSpPr>
        <p:spPr bwMode="auto">
          <a:xfrm>
            <a:off x="8369301" y="3833814"/>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8" name="Line 30"/>
          <p:cNvSpPr>
            <a:spLocks noChangeShapeType="1"/>
          </p:cNvSpPr>
          <p:nvPr/>
        </p:nvSpPr>
        <p:spPr bwMode="auto">
          <a:xfrm>
            <a:off x="8435975" y="3622675"/>
            <a:ext cx="1588" cy="2111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79" name="Line 31"/>
          <p:cNvSpPr>
            <a:spLocks noChangeShapeType="1"/>
          </p:cNvSpPr>
          <p:nvPr/>
        </p:nvSpPr>
        <p:spPr bwMode="auto">
          <a:xfrm>
            <a:off x="8369301" y="3622675"/>
            <a:ext cx="13017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0" name="Oval 32"/>
          <p:cNvSpPr>
            <a:spLocks noChangeArrowheads="1"/>
          </p:cNvSpPr>
          <p:nvPr/>
        </p:nvSpPr>
        <p:spPr bwMode="auto">
          <a:xfrm>
            <a:off x="8305801" y="4083050"/>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81" name="Line 33"/>
          <p:cNvSpPr>
            <a:spLocks noChangeShapeType="1"/>
          </p:cNvSpPr>
          <p:nvPr/>
        </p:nvSpPr>
        <p:spPr bwMode="auto">
          <a:xfrm>
            <a:off x="8291513" y="4295775"/>
            <a:ext cx="144462"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2" name="Line 34"/>
          <p:cNvSpPr>
            <a:spLocks noChangeShapeType="1"/>
          </p:cNvSpPr>
          <p:nvPr/>
        </p:nvSpPr>
        <p:spPr bwMode="auto">
          <a:xfrm>
            <a:off x="8369301" y="3987801"/>
            <a:ext cx="3175" cy="3079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3" name="Line 35"/>
          <p:cNvSpPr>
            <a:spLocks noChangeShapeType="1"/>
          </p:cNvSpPr>
          <p:nvPr/>
        </p:nvSpPr>
        <p:spPr bwMode="auto">
          <a:xfrm>
            <a:off x="8305801" y="3987800"/>
            <a:ext cx="13017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4" name="Oval 36"/>
          <p:cNvSpPr>
            <a:spLocks noChangeArrowheads="1"/>
          </p:cNvSpPr>
          <p:nvPr/>
        </p:nvSpPr>
        <p:spPr bwMode="auto">
          <a:xfrm>
            <a:off x="8737601" y="4103688"/>
            <a:ext cx="130175"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85" name="Line 37"/>
          <p:cNvSpPr>
            <a:spLocks noChangeShapeType="1"/>
          </p:cNvSpPr>
          <p:nvPr/>
        </p:nvSpPr>
        <p:spPr bwMode="auto">
          <a:xfrm>
            <a:off x="8737601" y="4276725"/>
            <a:ext cx="13017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6" name="Line 38"/>
          <p:cNvSpPr>
            <a:spLocks noChangeShapeType="1"/>
          </p:cNvSpPr>
          <p:nvPr/>
        </p:nvSpPr>
        <p:spPr bwMode="auto">
          <a:xfrm>
            <a:off x="8804275" y="4025901"/>
            <a:ext cx="1588" cy="2508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7" name="Line 39"/>
          <p:cNvSpPr>
            <a:spLocks noChangeShapeType="1"/>
          </p:cNvSpPr>
          <p:nvPr/>
        </p:nvSpPr>
        <p:spPr bwMode="auto">
          <a:xfrm>
            <a:off x="8737601" y="4025901"/>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88" name="Oval 40"/>
          <p:cNvSpPr>
            <a:spLocks noChangeArrowheads="1"/>
          </p:cNvSpPr>
          <p:nvPr/>
        </p:nvSpPr>
        <p:spPr bwMode="auto">
          <a:xfrm>
            <a:off x="8975726" y="4103688"/>
            <a:ext cx="130175" cy="1143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89" name="Line 41"/>
          <p:cNvSpPr>
            <a:spLocks noChangeShapeType="1"/>
          </p:cNvSpPr>
          <p:nvPr/>
        </p:nvSpPr>
        <p:spPr bwMode="auto">
          <a:xfrm>
            <a:off x="8975726" y="4237039"/>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0" name="Line 42"/>
          <p:cNvSpPr>
            <a:spLocks noChangeShapeType="1"/>
          </p:cNvSpPr>
          <p:nvPr/>
        </p:nvSpPr>
        <p:spPr bwMode="auto">
          <a:xfrm>
            <a:off x="9040814" y="4064000"/>
            <a:ext cx="1587" cy="1730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1" name="Line 43"/>
          <p:cNvSpPr>
            <a:spLocks noChangeShapeType="1"/>
          </p:cNvSpPr>
          <p:nvPr/>
        </p:nvSpPr>
        <p:spPr bwMode="auto">
          <a:xfrm>
            <a:off x="8975726" y="4064001"/>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2" name="Oval 44"/>
          <p:cNvSpPr>
            <a:spLocks noChangeArrowheads="1"/>
          </p:cNvSpPr>
          <p:nvPr/>
        </p:nvSpPr>
        <p:spPr bwMode="auto">
          <a:xfrm>
            <a:off x="8651876" y="4237039"/>
            <a:ext cx="130175" cy="1158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93" name="Line 45"/>
          <p:cNvSpPr>
            <a:spLocks noChangeShapeType="1"/>
          </p:cNvSpPr>
          <p:nvPr/>
        </p:nvSpPr>
        <p:spPr bwMode="auto">
          <a:xfrm>
            <a:off x="8715376" y="4198939"/>
            <a:ext cx="4763" cy="1730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4" name="Line 46"/>
          <p:cNvSpPr>
            <a:spLocks noChangeShapeType="1"/>
          </p:cNvSpPr>
          <p:nvPr/>
        </p:nvSpPr>
        <p:spPr bwMode="auto">
          <a:xfrm>
            <a:off x="8651876" y="4198939"/>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5" name="Line 47"/>
          <p:cNvSpPr>
            <a:spLocks noChangeShapeType="1"/>
          </p:cNvSpPr>
          <p:nvPr/>
        </p:nvSpPr>
        <p:spPr bwMode="auto">
          <a:xfrm>
            <a:off x="8651876" y="4371976"/>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6" name="Oval 48"/>
          <p:cNvSpPr>
            <a:spLocks noChangeArrowheads="1"/>
          </p:cNvSpPr>
          <p:nvPr/>
        </p:nvSpPr>
        <p:spPr bwMode="auto">
          <a:xfrm>
            <a:off x="8694739" y="4333875"/>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097" name="Line 49"/>
          <p:cNvSpPr>
            <a:spLocks noChangeShapeType="1"/>
          </p:cNvSpPr>
          <p:nvPr/>
        </p:nvSpPr>
        <p:spPr bwMode="auto">
          <a:xfrm>
            <a:off x="8694739" y="4295775"/>
            <a:ext cx="13017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8" name="Line 50"/>
          <p:cNvSpPr>
            <a:spLocks noChangeShapeType="1"/>
          </p:cNvSpPr>
          <p:nvPr/>
        </p:nvSpPr>
        <p:spPr bwMode="auto">
          <a:xfrm flipV="1">
            <a:off x="8758238" y="4295775"/>
            <a:ext cx="4762" cy="1730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099" name="Line 51"/>
          <p:cNvSpPr>
            <a:spLocks noChangeShapeType="1"/>
          </p:cNvSpPr>
          <p:nvPr/>
        </p:nvSpPr>
        <p:spPr bwMode="auto">
          <a:xfrm>
            <a:off x="8694739" y="4468814"/>
            <a:ext cx="13017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100" name="Oval 52"/>
          <p:cNvSpPr>
            <a:spLocks noChangeArrowheads="1"/>
          </p:cNvSpPr>
          <p:nvPr/>
        </p:nvSpPr>
        <p:spPr bwMode="auto">
          <a:xfrm>
            <a:off x="8867776" y="4679950"/>
            <a:ext cx="130175" cy="1158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01" name="Line 53"/>
          <p:cNvSpPr>
            <a:spLocks noChangeShapeType="1"/>
          </p:cNvSpPr>
          <p:nvPr/>
        </p:nvSpPr>
        <p:spPr bwMode="auto">
          <a:xfrm>
            <a:off x="8867776" y="4795839"/>
            <a:ext cx="13017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102" name="Line 54"/>
          <p:cNvSpPr>
            <a:spLocks noChangeShapeType="1"/>
          </p:cNvSpPr>
          <p:nvPr/>
        </p:nvSpPr>
        <p:spPr bwMode="auto">
          <a:xfrm>
            <a:off x="8932864" y="4679950"/>
            <a:ext cx="3175" cy="1158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103" name="Line 55"/>
          <p:cNvSpPr>
            <a:spLocks noChangeShapeType="1"/>
          </p:cNvSpPr>
          <p:nvPr/>
        </p:nvSpPr>
        <p:spPr bwMode="auto">
          <a:xfrm>
            <a:off x="8867776" y="4679951"/>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104" name="Oval 56"/>
          <p:cNvSpPr>
            <a:spLocks noChangeArrowheads="1"/>
          </p:cNvSpPr>
          <p:nvPr/>
        </p:nvSpPr>
        <p:spPr bwMode="auto">
          <a:xfrm>
            <a:off x="8975726" y="4872039"/>
            <a:ext cx="130175" cy="1158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grpSp>
        <p:nvGrpSpPr>
          <p:cNvPr id="2105" name="Group 57"/>
          <p:cNvGrpSpPr>
            <a:grpSpLocks/>
          </p:cNvGrpSpPr>
          <p:nvPr/>
        </p:nvGrpSpPr>
        <p:grpSpPr bwMode="auto">
          <a:xfrm>
            <a:off x="4826001" y="3094038"/>
            <a:ext cx="206375" cy="311150"/>
            <a:chOff x="2177" y="1949"/>
            <a:chExt cx="115" cy="196"/>
          </a:xfrm>
        </p:grpSpPr>
        <p:sp>
          <p:nvSpPr>
            <p:cNvPr id="2215" name="Line 58"/>
            <p:cNvSpPr>
              <a:spLocks noChangeShapeType="1"/>
            </p:cNvSpPr>
            <p:nvPr/>
          </p:nvSpPr>
          <p:spPr bwMode="auto">
            <a:xfrm>
              <a:off x="2177" y="2145"/>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nvGrpSpPr>
            <p:cNvPr id="2216" name="Group 59"/>
            <p:cNvGrpSpPr>
              <a:grpSpLocks/>
            </p:cNvGrpSpPr>
            <p:nvPr/>
          </p:nvGrpSpPr>
          <p:grpSpPr bwMode="auto">
            <a:xfrm>
              <a:off x="2181" y="1949"/>
              <a:ext cx="107" cy="196"/>
              <a:chOff x="1149" y="1541"/>
              <a:chExt cx="115" cy="914"/>
            </a:xfrm>
          </p:grpSpPr>
          <p:sp>
            <p:nvSpPr>
              <p:cNvPr id="2217" name="Line 60"/>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218" name="Line 61"/>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sp>
        <p:nvSpPr>
          <p:cNvPr id="2106" name="Line 62"/>
          <p:cNvSpPr>
            <a:spLocks noChangeShapeType="1"/>
          </p:cNvSpPr>
          <p:nvPr/>
        </p:nvSpPr>
        <p:spPr bwMode="auto">
          <a:xfrm>
            <a:off x="8975726" y="4872039"/>
            <a:ext cx="130175" cy="31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grpSp>
        <p:nvGrpSpPr>
          <p:cNvPr id="2107" name="Group 63"/>
          <p:cNvGrpSpPr>
            <a:grpSpLocks/>
          </p:cNvGrpSpPr>
          <p:nvPr/>
        </p:nvGrpSpPr>
        <p:grpSpPr bwMode="auto">
          <a:xfrm>
            <a:off x="3343276" y="2722563"/>
            <a:ext cx="206375" cy="557212"/>
            <a:chOff x="1339" y="1739"/>
            <a:chExt cx="115" cy="351"/>
          </a:xfrm>
        </p:grpSpPr>
        <p:sp>
          <p:nvSpPr>
            <p:cNvPr id="2211" name="Line 64"/>
            <p:cNvSpPr>
              <a:spLocks noChangeShapeType="1"/>
            </p:cNvSpPr>
            <p:nvPr/>
          </p:nvSpPr>
          <p:spPr bwMode="auto">
            <a:xfrm>
              <a:off x="1339" y="2090"/>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nvGrpSpPr>
            <p:cNvPr id="2212" name="Group 65"/>
            <p:cNvGrpSpPr>
              <a:grpSpLocks/>
            </p:cNvGrpSpPr>
            <p:nvPr/>
          </p:nvGrpSpPr>
          <p:grpSpPr bwMode="auto">
            <a:xfrm>
              <a:off x="1343" y="1739"/>
              <a:ext cx="107" cy="351"/>
              <a:chOff x="1149" y="1541"/>
              <a:chExt cx="115" cy="914"/>
            </a:xfrm>
          </p:grpSpPr>
          <p:sp>
            <p:nvSpPr>
              <p:cNvPr id="2213" name="Line 66"/>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214" name="Line 67"/>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grpSp>
        <p:nvGrpSpPr>
          <p:cNvPr id="2108" name="Group 68"/>
          <p:cNvGrpSpPr>
            <a:grpSpLocks/>
          </p:cNvGrpSpPr>
          <p:nvPr/>
        </p:nvGrpSpPr>
        <p:grpSpPr bwMode="auto">
          <a:xfrm>
            <a:off x="3175001" y="2878139"/>
            <a:ext cx="206375" cy="700087"/>
            <a:chOff x="1244" y="1773"/>
            <a:chExt cx="116" cy="441"/>
          </a:xfrm>
        </p:grpSpPr>
        <p:grpSp>
          <p:nvGrpSpPr>
            <p:cNvPr id="2207" name="Group 69"/>
            <p:cNvGrpSpPr>
              <a:grpSpLocks/>
            </p:cNvGrpSpPr>
            <p:nvPr/>
          </p:nvGrpSpPr>
          <p:grpSpPr bwMode="auto">
            <a:xfrm>
              <a:off x="1244" y="1773"/>
              <a:ext cx="115" cy="441"/>
              <a:chOff x="1149" y="1541"/>
              <a:chExt cx="115" cy="914"/>
            </a:xfrm>
          </p:grpSpPr>
          <p:sp>
            <p:nvSpPr>
              <p:cNvPr id="2209" name="Line 70"/>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210" name="Line 71"/>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2208" name="Line 72"/>
            <p:cNvSpPr>
              <a:spLocks noChangeShapeType="1"/>
            </p:cNvSpPr>
            <p:nvPr/>
          </p:nvSpPr>
          <p:spPr bwMode="auto">
            <a:xfrm>
              <a:off x="1245" y="2214"/>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2109" name="Text Box 73"/>
          <p:cNvSpPr txBox="1">
            <a:spLocks noChangeArrowheads="1"/>
          </p:cNvSpPr>
          <p:nvPr/>
        </p:nvSpPr>
        <p:spPr bwMode="auto">
          <a:xfrm>
            <a:off x="1160464" y="1"/>
            <a:ext cx="990123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r>
              <a:rPr lang="en-US" altLang="en-US" sz="3600">
                <a:solidFill>
                  <a:srgbClr val="FFFF00"/>
                </a:solidFill>
              </a:rPr>
              <a:t>Aboveground litter production as a function of elevation in northeastern Puerto Rico </a:t>
            </a:r>
            <a:endParaRPr lang="en-US" altLang="en-US" sz="3600">
              <a:solidFill>
                <a:srgbClr val="000000"/>
              </a:solidFill>
            </a:endParaRPr>
          </a:p>
        </p:txBody>
      </p:sp>
      <p:sp>
        <p:nvSpPr>
          <p:cNvPr id="2110" name="Text Box 74"/>
          <p:cNvSpPr txBox="1">
            <a:spLocks noChangeArrowheads="1"/>
          </p:cNvSpPr>
          <p:nvPr/>
        </p:nvSpPr>
        <p:spPr bwMode="auto">
          <a:xfrm>
            <a:off x="1938338" y="6099176"/>
            <a:ext cx="93011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8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FF"/>
                </a:solidFill>
              </a:rPr>
              <a:t>Data in red from Weaver and Murphy (1986), Scatena et al. (1996), and Silver et al. (in prep). </a:t>
            </a:r>
          </a:p>
          <a:p>
            <a:pPr fontAlgn="base">
              <a:spcBef>
                <a:spcPct val="0"/>
              </a:spcBef>
              <a:spcAft>
                <a:spcPct val="0"/>
              </a:spcAft>
            </a:pPr>
            <a:r>
              <a:rPr lang="en-US" altLang="en-US" sz="1600">
                <a:solidFill>
                  <a:srgbClr val="FFFFFF"/>
                </a:solidFill>
              </a:rPr>
              <a:t>Data in green from González (unpublished).</a:t>
            </a:r>
          </a:p>
        </p:txBody>
      </p:sp>
      <p:grpSp>
        <p:nvGrpSpPr>
          <p:cNvPr id="2111" name="Group 75"/>
          <p:cNvGrpSpPr>
            <a:grpSpLocks/>
          </p:cNvGrpSpPr>
          <p:nvPr/>
        </p:nvGrpSpPr>
        <p:grpSpPr bwMode="auto">
          <a:xfrm>
            <a:off x="2608253" y="1285876"/>
            <a:ext cx="297621" cy="4264025"/>
            <a:chOff x="1608" y="1236"/>
            <a:chExt cx="110" cy="1774"/>
          </a:xfrm>
        </p:grpSpPr>
        <p:sp>
          <p:nvSpPr>
            <p:cNvPr id="2180" name="Rectangle 76"/>
            <p:cNvSpPr>
              <a:spLocks noChangeArrowheads="1"/>
            </p:cNvSpPr>
            <p:nvPr/>
          </p:nvSpPr>
          <p:spPr bwMode="auto">
            <a:xfrm>
              <a:off x="1608" y="2908"/>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81" name="Rectangle 77"/>
            <p:cNvSpPr>
              <a:spLocks noChangeArrowheads="1"/>
            </p:cNvSpPr>
            <p:nvPr/>
          </p:nvSpPr>
          <p:spPr bwMode="auto">
            <a:xfrm>
              <a:off x="1656" y="2908"/>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82" name="Rectangle 78"/>
            <p:cNvSpPr>
              <a:spLocks noChangeArrowheads="1"/>
            </p:cNvSpPr>
            <p:nvPr/>
          </p:nvSpPr>
          <p:spPr bwMode="auto">
            <a:xfrm>
              <a:off x="1680" y="2908"/>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83" name="Rectangle 79"/>
            <p:cNvSpPr>
              <a:spLocks noChangeArrowheads="1"/>
            </p:cNvSpPr>
            <p:nvPr/>
          </p:nvSpPr>
          <p:spPr bwMode="auto">
            <a:xfrm>
              <a:off x="1608" y="1236"/>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4</a:t>
              </a:r>
            </a:p>
          </p:txBody>
        </p:sp>
        <p:sp>
          <p:nvSpPr>
            <p:cNvPr id="2184" name="Rectangle 80"/>
            <p:cNvSpPr>
              <a:spLocks noChangeArrowheads="1"/>
            </p:cNvSpPr>
            <p:nvPr/>
          </p:nvSpPr>
          <p:spPr bwMode="auto">
            <a:xfrm>
              <a:off x="1656" y="1236"/>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85" name="Rectangle 81"/>
            <p:cNvSpPr>
              <a:spLocks noChangeArrowheads="1"/>
            </p:cNvSpPr>
            <p:nvPr/>
          </p:nvSpPr>
          <p:spPr bwMode="auto">
            <a:xfrm>
              <a:off x="1680" y="1236"/>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86" name="Rectangle 82"/>
            <p:cNvSpPr>
              <a:spLocks noChangeArrowheads="1"/>
            </p:cNvSpPr>
            <p:nvPr/>
          </p:nvSpPr>
          <p:spPr bwMode="auto">
            <a:xfrm>
              <a:off x="1608" y="1444"/>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3</a:t>
              </a:r>
            </a:p>
          </p:txBody>
        </p:sp>
        <p:sp>
          <p:nvSpPr>
            <p:cNvPr id="2187" name="Rectangle 83"/>
            <p:cNvSpPr>
              <a:spLocks noChangeArrowheads="1"/>
            </p:cNvSpPr>
            <p:nvPr/>
          </p:nvSpPr>
          <p:spPr bwMode="auto">
            <a:xfrm>
              <a:off x="1656" y="1444"/>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88" name="Rectangle 84"/>
            <p:cNvSpPr>
              <a:spLocks noChangeArrowheads="1"/>
            </p:cNvSpPr>
            <p:nvPr/>
          </p:nvSpPr>
          <p:spPr bwMode="auto">
            <a:xfrm>
              <a:off x="1680" y="1444"/>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5</a:t>
              </a:r>
            </a:p>
          </p:txBody>
        </p:sp>
        <p:sp>
          <p:nvSpPr>
            <p:cNvPr id="2189" name="Rectangle 85"/>
            <p:cNvSpPr>
              <a:spLocks noChangeArrowheads="1"/>
            </p:cNvSpPr>
            <p:nvPr/>
          </p:nvSpPr>
          <p:spPr bwMode="auto">
            <a:xfrm>
              <a:off x="1608" y="1652"/>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3</a:t>
              </a:r>
            </a:p>
          </p:txBody>
        </p:sp>
        <p:sp>
          <p:nvSpPr>
            <p:cNvPr id="2190" name="Rectangle 86"/>
            <p:cNvSpPr>
              <a:spLocks noChangeArrowheads="1"/>
            </p:cNvSpPr>
            <p:nvPr/>
          </p:nvSpPr>
          <p:spPr bwMode="auto">
            <a:xfrm>
              <a:off x="1656" y="1652"/>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91" name="Rectangle 87"/>
            <p:cNvSpPr>
              <a:spLocks noChangeArrowheads="1"/>
            </p:cNvSpPr>
            <p:nvPr/>
          </p:nvSpPr>
          <p:spPr bwMode="auto">
            <a:xfrm>
              <a:off x="1680" y="1652"/>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92" name="Rectangle 88"/>
            <p:cNvSpPr>
              <a:spLocks noChangeArrowheads="1"/>
            </p:cNvSpPr>
            <p:nvPr/>
          </p:nvSpPr>
          <p:spPr bwMode="auto">
            <a:xfrm>
              <a:off x="1608" y="1860"/>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2</a:t>
              </a:r>
            </a:p>
          </p:txBody>
        </p:sp>
        <p:sp>
          <p:nvSpPr>
            <p:cNvPr id="2193" name="Rectangle 89"/>
            <p:cNvSpPr>
              <a:spLocks noChangeArrowheads="1"/>
            </p:cNvSpPr>
            <p:nvPr/>
          </p:nvSpPr>
          <p:spPr bwMode="auto">
            <a:xfrm>
              <a:off x="1656" y="1860"/>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94" name="Rectangle 90"/>
            <p:cNvSpPr>
              <a:spLocks noChangeArrowheads="1"/>
            </p:cNvSpPr>
            <p:nvPr/>
          </p:nvSpPr>
          <p:spPr bwMode="auto">
            <a:xfrm>
              <a:off x="1680" y="1860"/>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5</a:t>
              </a:r>
            </a:p>
          </p:txBody>
        </p:sp>
        <p:sp>
          <p:nvSpPr>
            <p:cNvPr id="2195" name="Rectangle 91"/>
            <p:cNvSpPr>
              <a:spLocks noChangeArrowheads="1"/>
            </p:cNvSpPr>
            <p:nvPr/>
          </p:nvSpPr>
          <p:spPr bwMode="auto">
            <a:xfrm>
              <a:off x="1608" y="2068"/>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2</a:t>
              </a:r>
            </a:p>
          </p:txBody>
        </p:sp>
        <p:sp>
          <p:nvSpPr>
            <p:cNvPr id="2196" name="Rectangle 92"/>
            <p:cNvSpPr>
              <a:spLocks noChangeArrowheads="1"/>
            </p:cNvSpPr>
            <p:nvPr/>
          </p:nvSpPr>
          <p:spPr bwMode="auto">
            <a:xfrm>
              <a:off x="1656" y="2068"/>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197" name="Rectangle 93"/>
            <p:cNvSpPr>
              <a:spLocks noChangeArrowheads="1"/>
            </p:cNvSpPr>
            <p:nvPr/>
          </p:nvSpPr>
          <p:spPr bwMode="auto">
            <a:xfrm>
              <a:off x="1680" y="2068"/>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98" name="Rectangle 94"/>
            <p:cNvSpPr>
              <a:spLocks noChangeArrowheads="1"/>
            </p:cNvSpPr>
            <p:nvPr/>
          </p:nvSpPr>
          <p:spPr bwMode="auto">
            <a:xfrm>
              <a:off x="1608" y="2284"/>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1</a:t>
              </a:r>
            </a:p>
          </p:txBody>
        </p:sp>
        <p:sp>
          <p:nvSpPr>
            <p:cNvPr id="2199" name="Rectangle 95"/>
            <p:cNvSpPr>
              <a:spLocks noChangeArrowheads="1"/>
            </p:cNvSpPr>
            <p:nvPr/>
          </p:nvSpPr>
          <p:spPr bwMode="auto">
            <a:xfrm>
              <a:off x="1656" y="2284"/>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200" name="Rectangle 96"/>
            <p:cNvSpPr>
              <a:spLocks noChangeArrowheads="1"/>
            </p:cNvSpPr>
            <p:nvPr/>
          </p:nvSpPr>
          <p:spPr bwMode="auto">
            <a:xfrm>
              <a:off x="1680" y="2284"/>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5</a:t>
              </a:r>
            </a:p>
          </p:txBody>
        </p:sp>
        <p:sp>
          <p:nvSpPr>
            <p:cNvPr id="2201" name="Rectangle 97"/>
            <p:cNvSpPr>
              <a:spLocks noChangeArrowheads="1"/>
            </p:cNvSpPr>
            <p:nvPr/>
          </p:nvSpPr>
          <p:spPr bwMode="auto">
            <a:xfrm>
              <a:off x="1608" y="2492"/>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1</a:t>
              </a:r>
            </a:p>
          </p:txBody>
        </p:sp>
        <p:sp>
          <p:nvSpPr>
            <p:cNvPr id="2202" name="Rectangle 98"/>
            <p:cNvSpPr>
              <a:spLocks noChangeArrowheads="1"/>
            </p:cNvSpPr>
            <p:nvPr/>
          </p:nvSpPr>
          <p:spPr bwMode="auto">
            <a:xfrm>
              <a:off x="1656" y="2492"/>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203" name="Rectangle 99"/>
            <p:cNvSpPr>
              <a:spLocks noChangeArrowheads="1"/>
            </p:cNvSpPr>
            <p:nvPr/>
          </p:nvSpPr>
          <p:spPr bwMode="auto">
            <a:xfrm>
              <a:off x="1680" y="2492"/>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204" name="Rectangle 100"/>
            <p:cNvSpPr>
              <a:spLocks noChangeArrowheads="1"/>
            </p:cNvSpPr>
            <p:nvPr/>
          </p:nvSpPr>
          <p:spPr bwMode="auto">
            <a:xfrm>
              <a:off x="1608" y="2700"/>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205" name="Rectangle 101"/>
            <p:cNvSpPr>
              <a:spLocks noChangeArrowheads="1"/>
            </p:cNvSpPr>
            <p:nvPr/>
          </p:nvSpPr>
          <p:spPr bwMode="auto">
            <a:xfrm>
              <a:off x="1656" y="2700"/>
              <a:ext cx="1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a:t>
              </a:r>
            </a:p>
          </p:txBody>
        </p:sp>
        <p:sp>
          <p:nvSpPr>
            <p:cNvPr id="2206" name="Rectangle 102"/>
            <p:cNvSpPr>
              <a:spLocks noChangeArrowheads="1"/>
            </p:cNvSpPr>
            <p:nvPr/>
          </p:nvSpPr>
          <p:spPr bwMode="auto">
            <a:xfrm>
              <a:off x="1680" y="2700"/>
              <a:ext cx="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5</a:t>
              </a:r>
            </a:p>
          </p:txBody>
        </p:sp>
      </p:grpSp>
      <p:grpSp>
        <p:nvGrpSpPr>
          <p:cNvPr id="2112" name="Group 103"/>
          <p:cNvGrpSpPr>
            <a:grpSpLocks/>
          </p:cNvGrpSpPr>
          <p:nvPr/>
        </p:nvGrpSpPr>
        <p:grpSpPr bwMode="auto">
          <a:xfrm>
            <a:off x="3068639" y="5491168"/>
            <a:ext cx="6459839" cy="246872"/>
            <a:chOff x="1752" y="2996"/>
            <a:chExt cx="2390" cy="103"/>
          </a:xfrm>
        </p:grpSpPr>
        <p:sp>
          <p:nvSpPr>
            <p:cNvPr id="2148" name="Rectangle 104"/>
            <p:cNvSpPr>
              <a:spLocks noChangeArrowheads="1"/>
            </p:cNvSpPr>
            <p:nvPr/>
          </p:nvSpPr>
          <p:spPr bwMode="auto">
            <a:xfrm>
              <a:off x="373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9</a:t>
              </a:r>
            </a:p>
          </p:txBody>
        </p:sp>
        <p:sp>
          <p:nvSpPr>
            <p:cNvPr id="2149" name="Rectangle 105"/>
            <p:cNvSpPr>
              <a:spLocks noChangeArrowheads="1"/>
            </p:cNvSpPr>
            <p:nvPr/>
          </p:nvSpPr>
          <p:spPr bwMode="auto">
            <a:xfrm>
              <a:off x="3783"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0" name="Rectangle 106"/>
            <p:cNvSpPr>
              <a:spLocks noChangeArrowheads="1"/>
            </p:cNvSpPr>
            <p:nvPr/>
          </p:nvSpPr>
          <p:spPr bwMode="auto">
            <a:xfrm>
              <a:off x="3831"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1" name="Rectangle 107"/>
            <p:cNvSpPr>
              <a:spLocks noChangeArrowheads="1"/>
            </p:cNvSpPr>
            <p:nvPr/>
          </p:nvSpPr>
          <p:spPr bwMode="auto">
            <a:xfrm>
              <a:off x="212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2</a:t>
              </a:r>
            </a:p>
          </p:txBody>
        </p:sp>
        <p:sp>
          <p:nvSpPr>
            <p:cNvPr id="2152" name="Rectangle 108"/>
            <p:cNvSpPr>
              <a:spLocks noChangeArrowheads="1"/>
            </p:cNvSpPr>
            <p:nvPr/>
          </p:nvSpPr>
          <p:spPr bwMode="auto">
            <a:xfrm>
              <a:off x="216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3" name="Rectangle 109"/>
            <p:cNvSpPr>
              <a:spLocks noChangeArrowheads="1"/>
            </p:cNvSpPr>
            <p:nvPr/>
          </p:nvSpPr>
          <p:spPr bwMode="auto">
            <a:xfrm>
              <a:off x="221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4" name="Rectangle 110"/>
            <p:cNvSpPr>
              <a:spLocks noChangeArrowheads="1"/>
            </p:cNvSpPr>
            <p:nvPr/>
          </p:nvSpPr>
          <p:spPr bwMode="auto">
            <a:xfrm>
              <a:off x="2352"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3</a:t>
              </a:r>
            </a:p>
          </p:txBody>
        </p:sp>
        <p:sp>
          <p:nvSpPr>
            <p:cNvPr id="2155" name="Rectangle 111"/>
            <p:cNvSpPr>
              <a:spLocks noChangeArrowheads="1"/>
            </p:cNvSpPr>
            <p:nvPr/>
          </p:nvSpPr>
          <p:spPr bwMode="auto">
            <a:xfrm>
              <a:off x="240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6" name="Rectangle 112"/>
            <p:cNvSpPr>
              <a:spLocks noChangeArrowheads="1"/>
            </p:cNvSpPr>
            <p:nvPr/>
          </p:nvSpPr>
          <p:spPr bwMode="auto">
            <a:xfrm>
              <a:off x="244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7" name="Rectangle 113"/>
            <p:cNvSpPr>
              <a:spLocks noChangeArrowheads="1"/>
            </p:cNvSpPr>
            <p:nvPr/>
          </p:nvSpPr>
          <p:spPr bwMode="auto">
            <a:xfrm>
              <a:off x="2584"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4</a:t>
              </a:r>
            </a:p>
          </p:txBody>
        </p:sp>
        <p:sp>
          <p:nvSpPr>
            <p:cNvPr id="2158" name="Rectangle 114"/>
            <p:cNvSpPr>
              <a:spLocks noChangeArrowheads="1"/>
            </p:cNvSpPr>
            <p:nvPr/>
          </p:nvSpPr>
          <p:spPr bwMode="auto">
            <a:xfrm>
              <a:off x="2632"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59" name="Rectangle 115"/>
            <p:cNvSpPr>
              <a:spLocks noChangeArrowheads="1"/>
            </p:cNvSpPr>
            <p:nvPr/>
          </p:nvSpPr>
          <p:spPr bwMode="auto">
            <a:xfrm>
              <a:off x="268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0" name="Rectangle 116"/>
            <p:cNvSpPr>
              <a:spLocks noChangeArrowheads="1"/>
            </p:cNvSpPr>
            <p:nvPr/>
          </p:nvSpPr>
          <p:spPr bwMode="auto">
            <a:xfrm>
              <a:off x="280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5</a:t>
              </a:r>
            </a:p>
          </p:txBody>
        </p:sp>
        <p:sp>
          <p:nvSpPr>
            <p:cNvPr id="2161" name="Rectangle 117"/>
            <p:cNvSpPr>
              <a:spLocks noChangeArrowheads="1"/>
            </p:cNvSpPr>
            <p:nvPr/>
          </p:nvSpPr>
          <p:spPr bwMode="auto">
            <a:xfrm>
              <a:off x="285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2" name="Rectangle 118"/>
            <p:cNvSpPr>
              <a:spLocks noChangeArrowheads="1"/>
            </p:cNvSpPr>
            <p:nvPr/>
          </p:nvSpPr>
          <p:spPr bwMode="auto">
            <a:xfrm>
              <a:off x="2904"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3" name="Rectangle 119"/>
            <p:cNvSpPr>
              <a:spLocks noChangeArrowheads="1"/>
            </p:cNvSpPr>
            <p:nvPr/>
          </p:nvSpPr>
          <p:spPr bwMode="auto">
            <a:xfrm>
              <a:off x="304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6</a:t>
              </a:r>
            </a:p>
          </p:txBody>
        </p:sp>
        <p:sp>
          <p:nvSpPr>
            <p:cNvPr id="2164" name="Rectangle 120"/>
            <p:cNvSpPr>
              <a:spLocks noChangeArrowheads="1"/>
            </p:cNvSpPr>
            <p:nvPr/>
          </p:nvSpPr>
          <p:spPr bwMode="auto">
            <a:xfrm>
              <a:off x="308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5" name="Rectangle 121"/>
            <p:cNvSpPr>
              <a:spLocks noChangeArrowheads="1"/>
            </p:cNvSpPr>
            <p:nvPr/>
          </p:nvSpPr>
          <p:spPr bwMode="auto">
            <a:xfrm>
              <a:off x="313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6" name="Rectangle 122"/>
            <p:cNvSpPr>
              <a:spLocks noChangeArrowheads="1"/>
            </p:cNvSpPr>
            <p:nvPr/>
          </p:nvSpPr>
          <p:spPr bwMode="auto">
            <a:xfrm>
              <a:off x="3272"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7</a:t>
              </a:r>
            </a:p>
          </p:txBody>
        </p:sp>
        <p:sp>
          <p:nvSpPr>
            <p:cNvPr id="2167" name="Rectangle 123"/>
            <p:cNvSpPr>
              <a:spLocks noChangeArrowheads="1"/>
            </p:cNvSpPr>
            <p:nvPr/>
          </p:nvSpPr>
          <p:spPr bwMode="auto">
            <a:xfrm>
              <a:off x="332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8" name="Rectangle 124"/>
            <p:cNvSpPr>
              <a:spLocks noChangeArrowheads="1"/>
            </p:cNvSpPr>
            <p:nvPr/>
          </p:nvSpPr>
          <p:spPr bwMode="auto">
            <a:xfrm>
              <a:off x="336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69" name="Rectangle 125"/>
            <p:cNvSpPr>
              <a:spLocks noChangeArrowheads="1"/>
            </p:cNvSpPr>
            <p:nvPr/>
          </p:nvSpPr>
          <p:spPr bwMode="auto">
            <a:xfrm>
              <a:off x="3504"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8</a:t>
              </a:r>
            </a:p>
          </p:txBody>
        </p:sp>
        <p:sp>
          <p:nvSpPr>
            <p:cNvPr id="2170" name="Rectangle 126"/>
            <p:cNvSpPr>
              <a:spLocks noChangeArrowheads="1"/>
            </p:cNvSpPr>
            <p:nvPr/>
          </p:nvSpPr>
          <p:spPr bwMode="auto">
            <a:xfrm>
              <a:off x="3552"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1" name="Rectangle 127"/>
            <p:cNvSpPr>
              <a:spLocks noChangeArrowheads="1"/>
            </p:cNvSpPr>
            <p:nvPr/>
          </p:nvSpPr>
          <p:spPr bwMode="auto">
            <a:xfrm>
              <a:off x="360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2" name="Rectangle 128"/>
            <p:cNvSpPr>
              <a:spLocks noChangeArrowheads="1"/>
            </p:cNvSpPr>
            <p:nvPr/>
          </p:nvSpPr>
          <p:spPr bwMode="auto">
            <a:xfrm>
              <a:off x="3960"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1</a:t>
              </a:r>
            </a:p>
          </p:txBody>
        </p:sp>
        <p:sp>
          <p:nvSpPr>
            <p:cNvPr id="2173" name="Rectangle 129"/>
            <p:cNvSpPr>
              <a:spLocks noChangeArrowheads="1"/>
            </p:cNvSpPr>
            <p:nvPr/>
          </p:nvSpPr>
          <p:spPr bwMode="auto">
            <a:xfrm>
              <a:off x="4009"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4" name="Rectangle 130"/>
            <p:cNvSpPr>
              <a:spLocks noChangeArrowheads="1"/>
            </p:cNvSpPr>
            <p:nvPr/>
          </p:nvSpPr>
          <p:spPr bwMode="auto">
            <a:xfrm>
              <a:off x="405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5" name="Rectangle 131"/>
            <p:cNvSpPr>
              <a:spLocks noChangeArrowheads="1"/>
            </p:cNvSpPr>
            <p:nvPr/>
          </p:nvSpPr>
          <p:spPr bwMode="auto">
            <a:xfrm>
              <a:off x="4104"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6" name="Rectangle 132"/>
            <p:cNvSpPr>
              <a:spLocks noChangeArrowheads="1"/>
            </p:cNvSpPr>
            <p:nvPr/>
          </p:nvSpPr>
          <p:spPr bwMode="auto">
            <a:xfrm>
              <a:off x="1752"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7" name="Rectangle 133"/>
            <p:cNvSpPr>
              <a:spLocks noChangeArrowheads="1"/>
            </p:cNvSpPr>
            <p:nvPr/>
          </p:nvSpPr>
          <p:spPr bwMode="auto">
            <a:xfrm>
              <a:off x="1888"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1</a:t>
              </a:r>
            </a:p>
          </p:txBody>
        </p:sp>
        <p:sp>
          <p:nvSpPr>
            <p:cNvPr id="2178" name="Rectangle 134"/>
            <p:cNvSpPr>
              <a:spLocks noChangeArrowheads="1"/>
            </p:cNvSpPr>
            <p:nvPr/>
          </p:nvSpPr>
          <p:spPr bwMode="auto">
            <a:xfrm>
              <a:off x="1936"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sp>
          <p:nvSpPr>
            <p:cNvPr id="2179" name="Rectangle 135"/>
            <p:cNvSpPr>
              <a:spLocks noChangeArrowheads="1"/>
            </p:cNvSpPr>
            <p:nvPr/>
          </p:nvSpPr>
          <p:spPr bwMode="auto">
            <a:xfrm>
              <a:off x="1984" y="2996"/>
              <a:ext cx="3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600">
                  <a:solidFill>
                    <a:srgbClr val="FFFF00"/>
                  </a:solidFill>
                </a:rPr>
                <a:t>0</a:t>
              </a:r>
            </a:p>
          </p:txBody>
        </p:sp>
      </p:grpSp>
      <p:sp>
        <p:nvSpPr>
          <p:cNvPr id="2113" name="Oval 136"/>
          <p:cNvSpPr>
            <a:spLocks noChangeArrowheads="1"/>
          </p:cNvSpPr>
          <p:nvPr/>
        </p:nvSpPr>
        <p:spPr bwMode="auto">
          <a:xfrm>
            <a:off x="4879976" y="3192463"/>
            <a:ext cx="130175" cy="1143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14" name="Oval 137"/>
          <p:cNvSpPr>
            <a:spLocks noChangeArrowheads="1"/>
          </p:cNvSpPr>
          <p:nvPr/>
        </p:nvSpPr>
        <p:spPr bwMode="auto">
          <a:xfrm>
            <a:off x="3028951" y="3141664"/>
            <a:ext cx="131763" cy="115887"/>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15" name="Oval 138"/>
          <p:cNvSpPr>
            <a:spLocks noChangeArrowheads="1"/>
          </p:cNvSpPr>
          <p:nvPr/>
        </p:nvSpPr>
        <p:spPr bwMode="auto">
          <a:xfrm>
            <a:off x="3213100" y="3170239"/>
            <a:ext cx="128588" cy="115887"/>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16" name="Oval 139"/>
          <p:cNvSpPr>
            <a:spLocks noChangeArrowheads="1"/>
          </p:cNvSpPr>
          <p:nvPr/>
        </p:nvSpPr>
        <p:spPr bwMode="auto">
          <a:xfrm>
            <a:off x="3381376" y="2943225"/>
            <a:ext cx="130175" cy="1143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17" name="Text Box 140"/>
          <p:cNvSpPr txBox="1">
            <a:spLocks noChangeArrowheads="1"/>
          </p:cNvSpPr>
          <p:nvPr/>
        </p:nvSpPr>
        <p:spPr bwMode="auto">
          <a:xfrm rot="-5400000">
            <a:off x="539750" y="3186113"/>
            <a:ext cx="336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b="1">
                <a:solidFill>
                  <a:srgbClr val="FFFF00"/>
                </a:solidFill>
              </a:rPr>
              <a:t>Total litterfall (g m</a:t>
            </a:r>
            <a:r>
              <a:rPr lang="en-US" altLang="en-US" b="1" baseline="30000">
                <a:solidFill>
                  <a:srgbClr val="FFFF00"/>
                </a:solidFill>
              </a:rPr>
              <a:t>-2</a:t>
            </a:r>
            <a:r>
              <a:rPr lang="en-US" altLang="en-US" b="1">
                <a:solidFill>
                  <a:srgbClr val="FFFF00"/>
                </a:solidFill>
              </a:rPr>
              <a:t> d</a:t>
            </a:r>
            <a:r>
              <a:rPr lang="en-US" altLang="en-US" b="1" baseline="30000">
                <a:solidFill>
                  <a:srgbClr val="FFFF00"/>
                </a:solidFill>
              </a:rPr>
              <a:t>-1</a:t>
            </a:r>
            <a:r>
              <a:rPr lang="en-US" altLang="en-US" b="1">
                <a:solidFill>
                  <a:srgbClr val="FFFF00"/>
                </a:solidFill>
              </a:rPr>
              <a:t>)</a:t>
            </a:r>
          </a:p>
        </p:txBody>
      </p:sp>
      <p:sp>
        <p:nvSpPr>
          <p:cNvPr id="2118" name="Text Box 141"/>
          <p:cNvSpPr txBox="1">
            <a:spLocks noChangeArrowheads="1"/>
          </p:cNvSpPr>
          <p:nvPr/>
        </p:nvSpPr>
        <p:spPr bwMode="auto">
          <a:xfrm>
            <a:off x="5149851" y="5648326"/>
            <a:ext cx="19704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b="1">
                <a:solidFill>
                  <a:srgbClr val="FFFF00"/>
                </a:solidFill>
              </a:rPr>
              <a:t>Elevation (m)</a:t>
            </a:r>
          </a:p>
        </p:txBody>
      </p:sp>
      <p:grpSp>
        <p:nvGrpSpPr>
          <p:cNvPr id="2119" name="Group 142"/>
          <p:cNvGrpSpPr>
            <a:grpSpLocks/>
          </p:cNvGrpSpPr>
          <p:nvPr/>
        </p:nvGrpSpPr>
        <p:grpSpPr bwMode="auto">
          <a:xfrm>
            <a:off x="2990851" y="2474914"/>
            <a:ext cx="206375" cy="1450975"/>
            <a:chOff x="1141" y="1559"/>
            <a:chExt cx="116" cy="914"/>
          </a:xfrm>
        </p:grpSpPr>
        <p:grpSp>
          <p:nvGrpSpPr>
            <p:cNvPr id="2144" name="Group 143"/>
            <p:cNvGrpSpPr>
              <a:grpSpLocks/>
            </p:cNvGrpSpPr>
            <p:nvPr/>
          </p:nvGrpSpPr>
          <p:grpSpPr bwMode="auto">
            <a:xfrm>
              <a:off x="1142" y="1559"/>
              <a:ext cx="115" cy="914"/>
              <a:chOff x="1149" y="1541"/>
              <a:chExt cx="115" cy="914"/>
            </a:xfrm>
          </p:grpSpPr>
          <p:sp>
            <p:nvSpPr>
              <p:cNvPr id="2146" name="Line 144"/>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47" name="Line 145"/>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2145" name="Line 146"/>
            <p:cNvSpPr>
              <a:spLocks noChangeShapeType="1"/>
            </p:cNvSpPr>
            <p:nvPr/>
          </p:nvSpPr>
          <p:spPr bwMode="auto">
            <a:xfrm>
              <a:off x="1141" y="2473"/>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2120" name="Rectangle 147"/>
          <p:cNvSpPr>
            <a:spLocks noChangeArrowheads="1"/>
          </p:cNvSpPr>
          <p:nvPr/>
        </p:nvSpPr>
        <p:spPr bwMode="auto">
          <a:xfrm>
            <a:off x="2979738" y="1373188"/>
            <a:ext cx="6521450" cy="4043362"/>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grpSp>
        <p:nvGrpSpPr>
          <p:cNvPr id="2121" name="Group 148"/>
          <p:cNvGrpSpPr>
            <a:grpSpLocks/>
          </p:cNvGrpSpPr>
          <p:nvPr/>
        </p:nvGrpSpPr>
        <p:grpSpPr bwMode="auto">
          <a:xfrm>
            <a:off x="7720014" y="3497263"/>
            <a:ext cx="204787" cy="336550"/>
            <a:chOff x="3789" y="2291"/>
            <a:chExt cx="115" cy="212"/>
          </a:xfrm>
        </p:grpSpPr>
        <p:sp>
          <p:nvSpPr>
            <p:cNvPr id="2140" name="Line 149"/>
            <p:cNvSpPr>
              <a:spLocks noChangeShapeType="1"/>
            </p:cNvSpPr>
            <p:nvPr/>
          </p:nvSpPr>
          <p:spPr bwMode="auto">
            <a:xfrm>
              <a:off x="3789" y="2503"/>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nvGrpSpPr>
            <p:cNvPr id="2141" name="Group 150"/>
            <p:cNvGrpSpPr>
              <a:grpSpLocks/>
            </p:cNvGrpSpPr>
            <p:nvPr/>
          </p:nvGrpSpPr>
          <p:grpSpPr bwMode="auto">
            <a:xfrm>
              <a:off x="3801" y="2291"/>
              <a:ext cx="90" cy="212"/>
              <a:chOff x="1149" y="1541"/>
              <a:chExt cx="115" cy="914"/>
            </a:xfrm>
          </p:grpSpPr>
          <p:sp>
            <p:nvSpPr>
              <p:cNvPr id="2142" name="Line 151"/>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43" name="Line 152"/>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sp>
        <p:nvSpPr>
          <p:cNvPr id="2122" name="Oval 153"/>
          <p:cNvSpPr>
            <a:spLocks noChangeArrowheads="1"/>
          </p:cNvSpPr>
          <p:nvPr/>
        </p:nvSpPr>
        <p:spPr bwMode="auto">
          <a:xfrm>
            <a:off x="7756526" y="3606800"/>
            <a:ext cx="130175" cy="115888"/>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grpSp>
        <p:nvGrpSpPr>
          <p:cNvPr id="2123" name="Group 154"/>
          <p:cNvGrpSpPr>
            <a:grpSpLocks/>
          </p:cNvGrpSpPr>
          <p:nvPr/>
        </p:nvGrpSpPr>
        <p:grpSpPr bwMode="auto">
          <a:xfrm>
            <a:off x="8172451" y="3046413"/>
            <a:ext cx="206375" cy="1009650"/>
            <a:chOff x="4043" y="2031"/>
            <a:chExt cx="115" cy="636"/>
          </a:xfrm>
        </p:grpSpPr>
        <p:sp>
          <p:nvSpPr>
            <p:cNvPr id="2136" name="Line 155"/>
            <p:cNvSpPr>
              <a:spLocks noChangeShapeType="1"/>
            </p:cNvSpPr>
            <p:nvPr/>
          </p:nvSpPr>
          <p:spPr bwMode="auto">
            <a:xfrm>
              <a:off x="4043" y="2667"/>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nvGrpSpPr>
            <p:cNvPr id="2137" name="Group 156"/>
            <p:cNvGrpSpPr>
              <a:grpSpLocks/>
            </p:cNvGrpSpPr>
            <p:nvPr/>
          </p:nvGrpSpPr>
          <p:grpSpPr bwMode="auto">
            <a:xfrm>
              <a:off x="4051" y="2031"/>
              <a:ext cx="99" cy="636"/>
              <a:chOff x="1149" y="1541"/>
              <a:chExt cx="115" cy="914"/>
            </a:xfrm>
          </p:grpSpPr>
          <p:sp>
            <p:nvSpPr>
              <p:cNvPr id="2138" name="Line 157"/>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39" name="Line 158"/>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sp>
        <p:nvSpPr>
          <p:cNvPr id="2124" name="Oval 159"/>
          <p:cNvSpPr>
            <a:spLocks noChangeArrowheads="1"/>
          </p:cNvSpPr>
          <p:nvPr/>
        </p:nvSpPr>
        <p:spPr bwMode="auto">
          <a:xfrm>
            <a:off x="8226425" y="3516314"/>
            <a:ext cx="128588" cy="115887"/>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grpSp>
        <p:nvGrpSpPr>
          <p:cNvPr id="2125" name="Group 160"/>
          <p:cNvGrpSpPr>
            <a:grpSpLocks/>
          </p:cNvGrpSpPr>
          <p:nvPr/>
        </p:nvGrpSpPr>
        <p:grpSpPr bwMode="auto">
          <a:xfrm>
            <a:off x="8894764" y="4332289"/>
            <a:ext cx="206375" cy="388937"/>
            <a:chOff x="4455" y="2825"/>
            <a:chExt cx="116" cy="245"/>
          </a:xfrm>
        </p:grpSpPr>
        <p:sp>
          <p:nvSpPr>
            <p:cNvPr id="2132" name="Line 161"/>
            <p:cNvSpPr>
              <a:spLocks noChangeShapeType="1"/>
            </p:cNvSpPr>
            <p:nvPr/>
          </p:nvSpPr>
          <p:spPr bwMode="auto">
            <a:xfrm>
              <a:off x="4456" y="3070"/>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nvGrpSpPr>
            <p:cNvPr id="2133" name="Group 162"/>
            <p:cNvGrpSpPr>
              <a:grpSpLocks/>
            </p:cNvGrpSpPr>
            <p:nvPr/>
          </p:nvGrpSpPr>
          <p:grpSpPr bwMode="auto">
            <a:xfrm>
              <a:off x="4455" y="2825"/>
              <a:ext cx="115" cy="245"/>
              <a:chOff x="1149" y="1541"/>
              <a:chExt cx="115" cy="914"/>
            </a:xfrm>
          </p:grpSpPr>
          <p:sp>
            <p:nvSpPr>
              <p:cNvPr id="2134" name="Line 163"/>
              <p:cNvSpPr>
                <a:spLocks noChangeShapeType="1"/>
              </p:cNvSpPr>
              <p:nvPr/>
            </p:nvSpPr>
            <p:spPr bwMode="auto">
              <a:xfrm>
                <a:off x="1208" y="1541"/>
                <a:ext cx="0" cy="9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35" name="Line 164"/>
              <p:cNvSpPr>
                <a:spLocks noChangeShapeType="1"/>
              </p:cNvSpPr>
              <p:nvPr/>
            </p:nvSpPr>
            <p:spPr bwMode="auto">
              <a:xfrm>
                <a:off x="1149" y="1541"/>
                <a:ext cx="115"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sp>
        <p:nvSpPr>
          <p:cNvPr id="2126" name="Oval 165"/>
          <p:cNvSpPr>
            <a:spLocks noChangeArrowheads="1"/>
          </p:cNvSpPr>
          <p:nvPr/>
        </p:nvSpPr>
        <p:spPr bwMode="auto">
          <a:xfrm>
            <a:off x="8948739" y="4468814"/>
            <a:ext cx="130175" cy="115887"/>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grpSp>
        <p:nvGrpSpPr>
          <p:cNvPr id="2127" name="Group 166"/>
          <p:cNvGrpSpPr>
            <a:grpSpLocks/>
          </p:cNvGrpSpPr>
          <p:nvPr/>
        </p:nvGrpSpPr>
        <p:grpSpPr bwMode="auto">
          <a:xfrm>
            <a:off x="3176589" y="1722438"/>
            <a:ext cx="155575" cy="233362"/>
            <a:chOff x="1245" y="1085"/>
            <a:chExt cx="87" cy="147"/>
          </a:xfrm>
        </p:grpSpPr>
        <p:sp>
          <p:nvSpPr>
            <p:cNvPr id="2128" name="Line 167"/>
            <p:cNvSpPr>
              <a:spLocks noChangeShapeType="1"/>
            </p:cNvSpPr>
            <p:nvPr/>
          </p:nvSpPr>
          <p:spPr bwMode="auto">
            <a:xfrm>
              <a:off x="1291" y="1085"/>
              <a:ext cx="0" cy="147"/>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29" name="Line 168"/>
            <p:cNvSpPr>
              <a:spLocks noChangeShapeType="1"/>
            </p:cNvSpPr>
            <p:nvPr/>
          </p:nvSpPr>
          <p:spPr bwMode="auto">
            <a:xfrm>
              <a:off x="1245" y="1085"/>
              <a:ext cx="82"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130" name="Oval 169"/>
            <p:cNvSpPr>
              <a:spLocks noChangeArrowheads="1"/>
            </p:cNvSpPr>
            <p:nvPr/>
          </p:nvSpPr>
          <p:spPr bwMode="auto">
            <a:xfrm>
              <a:off x="1256" y="1127"/>
              <a:ext cx="72" cy="73"/>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131" name="Line 170"/>
            <p:cNvSpPr>
              <a:spLocks noChangeShapeType="1"/>
            </p:cNvSpPr>
            <p:nvPr/>
          </p:nvSpPr>
          <p:spPr bwMode="auto">
            <a:xfrm>
              <a:off x="1250" y="1232"/>
              <a:ext cx="82" cy="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5279395"/>
      </p:ext>
    </p:extLst>
  </p:cSld>
  <p:clrMapOvr>
    <a:masterClrMapping/>
  </p:clrMapOvr>
  <p:transition advTm="32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66751" y="62180"/>
            <a:ext cx="10239374" cy="1077218"/>
          </a:xfrm>
          <a:prstGeom prst="rect">
            <a:avLst/>
          </a:prstGeom>
          <a:noFill/>
          <a:ln w="9525">
            <a:noFill/>
            <a:miter lim="800000"/>
            <a:headEnd/>
            <a:tailEnd/>
          </a:ln>
        </p:spPr>
        <p:txBody>
          <a:bodyPr wrap="square">
            <a:spAutoFit/>
          </a:bodyPr>
          <a:lstStyle/>
          <a:p>
            <a:pPr>
              <a:spcAft>
                <a:spcPct val="40000"/>
              </a:spcAft>
            </a:pPr>
            <a:r>
              <a:rPr lang="en-US" sz="3200" dirty="0">
                <a:solidFill>
                  <a:srgbClr val="C00000"/>
                </a:solidFill>
                <a:latin typeface="Calibri"/>
              </a:rPr>
              <a:t>Canopy nitrogen </a:t>
            </a:r>
            <a:r>
              <a:rPr lang="en-US" sz="3200" dirty="0" smtClean="0">
                <a:solidFill>
                  <a:srgbClr val="C00000"/>
                </a:solidFill>
                <a:latin typeface="Calibri"/>
              </a:rPr>
              <a:t>in relation to </a:t>
            </a:r>
            <a:r>
              <a:rPr lang="en-US" sz="3200" dirty="0">
                <a:solidFill>
                  <a:srgbClr val="C00000"/>
                </a:solidFill>
                <a:latin typeface="Calibri"/>
              </a:rPr>
              <a:t>wood </a:t>
            </a:r>
            <a:r>
              <a:rPr lang="en-US" sz="3200" dirty="0" smtClean="0">
                <a:solidFill>
                  <a:srgbClr val="C00000"/>
                </a:solidFill>
                <a:latin typeface="Calibri"/>
              </a:rPr>
              <a:t>NPP </a:t>
            </a:r>
            <a:r>
              <a:rPr lang="en-US" sz="3200" dirty="0">
                <a:solidFill>
                  <a:srgbClr val="C00000"/>
                </a:solidFill>
                <a:latin typeface="Calibri"/>
              </a:rPr>
              <a:t>at Hubbard Brook and Harvard Forest </a:t>
            </a:r>
            <a:endParaRPr lang="en-US" sz="2400" dirty="0">
              <a:solidFill>
                <a:srgbClr val="C00000"/>
              </a:solidFill>
              <a:latin typeface="Calibri"/>
            </a:endParaRPr>
          </a:p>
        </p:txBody>
      </p:sp>
      <p:pic>
        <p:nvPicPr>
          <p:cNvPr id="17" name="Picture 16"/>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5816" y="1540310"/>
            <a:ext cx="4985657" cy="3714206"/>
          </a:xfrm>
          <a:prstGeom prst="rect">
            <a:avLst/>
          </a:prstGeom>
          <a:noFill/>
          <a:ln>
            <a:noFill/>
          </a:ln>
        </p:spPr>
      </p:pic>
      <p:sp>
        <p:nvSpPr>
          <p:cNvPr id="18" name="TextBox 17"/>
          <p:cNvSpPr txBox="1"/>
          <p:nvPr/>
        </p:nvSpPr>
        <p:spPr>
          <a:xfrm>
            <a:off x="6579324" y="1139398"/>
            <a:ext cx="4114800" cy="369332"/>
          </a:xfrm>
          <a:prstGeom prst="rect">
            <a:avLst/>
          </a:prstGeom>
          <a:noFill/>
        </p:spPr>
        <p:txBody>
          <a:bodyPr wrap="square" rtlCol="0">
            <a:spAutoFit/>
          </a:bodyPr>
          <a:lstStyle/>
          <a:p>
            <a:pPr algn="ctr"/>
            <a:r>
              <a:rPr lang="en-US" dirty="0">
                <a:solidFill>
                  <a:prstClr val="black"/>
                </a:solidFill>
                <a:latin typeface="Calibri"/>
              </a:rPr>
              <a:t>Canopy %N at Hubbard </a:t>
            </a:r>
            <a:r>
              <a:rPr lang="en-US" dirty="0" smtClean="0">
                <a:solidFill>
                  <a:prstClr val="black"/>
                </a:solidFill>
                <a:latin typeface="Calibri"/>
              </a:rPr>
              <a:t>Brook</a:t>
            </a:r>
            <a:endParaRPr lang="en-US" dirty="0">
              <a:solidFill>
                <a:prstClr val="black"/>
              </a:solidFill>
              <a:latin typeface="Calibri"/>
            </a:endParaRPr>
          </a:p>
        </p:txBody>
      </p:sp>
      <p:pic>
        <p:nvPicPr>
          <p:cNvPr id="2" name="Picture 1"/>
          <p:cNvPicPr>
            <a:picLocks noChangeAspect="1"/>
          </p:cNvPicPr>
          <p:nvPr/>
        </p:nvPicPr>
        <p:blipFill>
          <a:blip r:embed="rId6"/>
          <a:stretch>
            <a:fillRect/>
          </a:stretch>
        </p:blipFill>
        <p:spPr>
          <a:xfrm>
            <a:off x="285206" y="1540310"/>
            <a:ext cx="5570033" cy="3745787"/>
          </a:xfrm>
          <a:prstGeom prst="rect">
            <a:avLst/>
          </a:prstGeom>
        </p:spPr>
      </p:pic>
      <p:sp>
        <p:nvSpPr>
          <p:cNvPr id="6" name="TextBox 5"/>
          <p:cNvSpPr txBox="1"/>
          <p:nvPr/>
        </p:nvSpPr>
        <p:spPr>
          <a:xfrm>
            <a:off x="113756" y="5286096"/>
            <a:ext cx="11845834" cy="1354217"/>
          </a:xfrm>
          <a:prstGeom prst="rect">
            <a:avLst/>
          </a:prstGeom>
          <a:noFill/>
        </p:spPr>
        <p:txBody>
          <a:bodyPr wrap="square" rtlCol="0">
            <a:spAutoFit/>
          </a:bodyPr>
          <a:lstStyle/>
          <a:p>
            <a:pPr>
              <a:spcAft>
                <a:spcPts val="1200"/>
              </a:spcAft>
            </a:pPr>
            <a:r>
              <a:rPr lang="en-US" dirty="0" smtClean="0">
                <a:solidFill>
                  <a:prstClr val="black"/>
                </a:solidFill>
                <a:latin typeface="Calibri"/>
              </a:rPr>
              <a:t>Measured wood growth at both sites are from repeat measurements of DBH.  Data from HB were collected by J. Battles and data for HF are from the Bigfoot project.</a:t>
            </a:r>
          </a:p>
          <a:p>
            <a:r>
              <a:rPr lang="en-US" dirty="0" smtClean="0">
                <a:solidFill>
                  <a:prstClr val="black"/>
                </a:solidFill>
                <a:latin typeface="Calibri"/>
              </a:rPr>
              <a:t>Canopy %N is based on measured, mass-based foliar %N by species, averaged for each plot by proportional species abundance.  Spatial patterns in %N are derived using field data calibrated to aircraft imaging spectroscopy.</a:t>
            </a:r>
            <a:endParaRPr lang="en-US" dirty="0">
              <a:solidFill>
                <a:prstClr val="black"/>
              </a:solidFill>
              <a:latin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8488917"/>
      </p:ext>
    </p:extLst>
  </p:cSld>
  <p:clrMapOvr>
    <a:masterClrMapping/>
  </p:clrMapOvr>
  <mc:AlternateContent xmlns:mc="http://schemas.openxmlformats.org/markup-compatibility/2006">
    <mc:Choice xmlns:p14="http://schemas.microsoft.com/office/powerpoint/2010/main" Requires="p14">
      <p:transition spd="slow" p14:dur="2000" advTm="51127"/>
    </mc:Choice>
    <mc:Fallback>
      <p:transition spd="slow" advTm="5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hlinkClick r:id="" action="ppaction://noaction"/>
          </p:cNvPr>
          <p:cNvPicPr>
            <a:picLocks noChangeAspect="1" noChangeArrowheads="1"/>
          </p:cNvPicPr>
          <p:nvPr/>
        </p:nvPicPr>
        <p:blipFill rotWithShape="1">
          <a:blip r:embed="rId5" cstate="print"/>
          <a:srcRect t="4152" b="10207"/>
          <a:stretch/>
        </p:blipFill>
        <p:spPr bwMode="auto">
          <a:xfrm>
            <a:off x="885262" y="1181100"/>
            <a:ext cx="4788431" cy="4619165"/>
          </a:xfrm>
          <a:prstGeom prst="rect">
            <a:avLst/>
          </a:prstGeom>
          <a:noFill/>
          <a:ln w="9525">
            <a:noFill/>
            <a:miter lim="800000"/>
            <a:headEnd/>
            <a:tailEnd/>
          </a:ln>
        </p:spPr>
      </p:pic>
      <p:grpSp>
        <p:nvGrpSpPr>
          <p:cNvPr id="15" name="Group 14"/>
          <p:cNvGrpSpPr/>
          <p:nvPr/>
        </p:nvGrpSpPr>
        <p:grpSpPr>
          <a:xfrm>
            <a:off x="5673693" y="2154386"/>
            <a:ext cx="956807" cy="2428990"/>
            <a:chOff x="5673693" y="2154386"/>
            <a:chExt cx="956807" cy="2428990"/>
          </a:xfrm>
        </p:grpSpPr>
        <p:sp>
          <p:nvSpPr>
            <p:cNvPr id="5" name="Rectangle 13"/>
            <p:cNvSpPr>
              <a:spLocks noChangeArrowheads="1"/>
            </p:cNvSpPr>
            <p:nvPr/>
          </p:nvSpPr>
          <p:spPr bwMode="auto">
            <a:xfrm>
              <a:off x="5673693" y="2154386"/>
              <a:ext cx="530291" cy="1960537"/>
            </a:xfrm>
            <a:prstGeom prst="rect">
              <a:avLst/>
            </a:prstGeom>
            <a:noFill/>
            <a:ln w="9525">
              <a:noFill/>
              <a:miter lim="800000"/>
              <a:headEnd/>
              <a:tailEnd/>
            </a:ln>
          </p:spPr>
          <p:txBody>
            <a:bodyPr wrap="square" lIns="0" tIns="0" rIns="0" bIns="0">
              <a:spAutoFit/>
            </a:bodyPr>
            <a:lstStyle/>
            <a:p>
              <a:pPr algn="r" fontAlgn="auto">
                <a:lnSpc>
                  <a:spcPct val="150000"/>
                </a:lnSpc>
                <a:spcBef>
                  <a:spcPts val="0"/>
                </a:spcBef>
                <a:spcAft>
                  <a:spcPct val="40000"/>
                </a:spcAft>
              </a:pPr>
              <a:r>
                <a:rPr lang="en-US" sz="1400" dirty="0">
                  <a:solidFill>
                    <a:schemeClr val="tx1">
                      <a:lumMod val="85000"/>
                      <a:lumOff val="15000"/>
                    </a:schemeClr>
                  </a:solidFill>
                  <a:latin typeface="Calibri"/>
                </a:rPr>
                <a:t>&lt; </a:t>
              </a:r>
              <a:r>
                <a:rPr lang="en-US" sz="1400" dirty="0" smtClean="0">
                  <a:solidFill>
                    <a:schemeClr val="tx1">
                      <a:lumMod val="85000"/>
                      <a:lumOff val="15000"/>
                    </a:schemeClr>
                  </a:solidFill>
                  <a:latin typeface="Calibri"/>
                </a:rPr>
                <a:t>700</a:t>
              </a:r>
              <a:endParaRPr lang="en-US" sz="1400" dirty="0">
                <a:solidFill>
                  <a:schemeClr val="tx1">
                    <a:lumMod val="85000"/>
                    <a:lumOff val="15000"/>
                  </a:schemeClr>
                </a:solidFill>
                <a:latin typeface="Calibri"/>
              </a:endParaRPr>
            </a:p>
            <a:p>
              <a:pPr algn="r" fontAlgn="auto">
                <a:lnSpc>
                  <a:spcPct val="150000"/>
                </a:lnSpc>
                <a:spcBef>
                  <a:spcPts val="0"/>
                </a:spcBef>
                <a:spcAft>
                  <a:spcPct val="40000"/>
                </a:spcAft>
              </a:pPr>
              <a:r>
                <a:rPr lang="en-US" sz="1400" dirty="0">
                  <a:solidFill>
                    <a:schemeClr val="tx1">
                      <a:lumMod val="85000"/>
                      <a:lumOff val="15000"/>
                    </a:schemeClr>
                  </a:solidFill>
                  <a:latin typeface="Calibri"/>
                </a:rPr>
                <a:t>800</a:t>
              </a:r>
            </a:p>
            <a:p>
              <a:pPr algn="r" fontAlgn="auto">
                <a:lnSpc>
                  <a:spcPct val="150000"/>
                </a:lnSpc>
                <a:spcBef>
                  <a:spcPts val="0"/>
                </a:spcBef>
                <a:spcAft>
                  <a:spcPct val="40000"/>
                </a:spcAft>
              </a:pPr>
              <a:r>
                <a:rPr lang="en-US" sz="1400" dirty="0">
                  <a:solidFill>
                    <a:schemeClr val="tx1">
                      <a:lumMod val="85000"/>
                      <a:lumOff val="15000"/>
                    </a:schemeClr>
                  </a:solidFill>
                  <a:latin typeface="Calibri"/>
                </a:rPr>
                <a:t>900</a:t>
              </a:r>
            </a:p>
            <a:p>
              <a:pPr algn="r" fontAlgn="auto">
                <a:lnSpc>
                  <a:spcPct val="150000"/>
                </a:lnSpc>
                <a:spcBef>
                  <a:spcPts val="0"/>
                </a:spcBef>
                <a:spcAft>
                  <a:spcPct val="40000"/>
                </a:spcAft>
              </a:pPr>
              <a:r>
                <a:rPr lang="en-US" sz="1400" dirty="0">
                  <a:solidFill>
                    <a:schemeClr val="tx1">
                      <a:lumMod val="85000"/>
                      <a:lumOff val="15000"/>
                    </a:schemeClr>
                  </a:solidFill>
                  <a:latin typeface="Calibri"/>
                </a:rPr>
                <a:t>1000</a:t>
              </a:r>
            </a:p>
            <a:p>
              <a:pPr algn="r" fontAlgn="auto">
                <a:lnSpc>
                  <a:spcPct val="150000"/>
                </a:lnSpc>
                <a:spcBef>
                  <a:spcPts val="0"/>
                </a:spcBef>
                <a:spcAft>
                  <a:spcPct val="40000"/>
                </a:spcAft>
              </a:pPr>
              <a:r>
                <a:rPr lang="en-US" sz="1400" dirty="0">
                  <a:solidFill>
                    <a:schemeClr val="tx1">
                      <a:lumMod val="85000"/>
                      <a:lumOff val="15000"/>
                    </a:schemeClr>
                  </a:solidFill>
                  <a:latin typeface="Calibri"/>
                </a:rPr>
                <a:t>&gt;1300</a:t>
              </a:r>
              <a:endParaRPr lang="en-US" sz="1400" dirty="0">
                <a:solidFill>
                  <a:schemeClr val="tx1">
                    <a:lumMod val="85000"/>
                    <a:lumOff val="15000"/>
                  </a:schemeClr>
                </a:solidFill>
              </a:endParaRPr>
            </a:p>
          </p:txBody>
        </p:sp>
        <p:sp>
          <p:nvSpPr>
            <p:cNvPr id="6" name="Rectangle 14"/>
            <p:cNvSpPr>
              <a:spLocks noChangeArrowheads="1"/>
            </p:cNvSpPr>
            <p:nvPr/>
          </p:nvSpPr>
          <p:spPr bwMode="auto">
            <a:xfrm>
              <a:off x="5673694" y="4152489"/>
              <a:ext cx="956806" cy="430887"/>
            </a:xfrm>
            <a:prstGeom prst="rect">
              <a:avLst/>
            </a:prstGeom>
            <a:noFill/>
            <a:ln w="9525">
              <a:noFill/>
              <a:miter lim="800000"/>
              <a:headEnd/>
              <a:tailEnd/>
            </a:ln>
          </p:spPr>
          <p:txBody>
            <a:bodyPr wrap="square" lIns="0" tIns="0" rIns="0" bIns="0">
              <a:spAutoFit/>
            </a:bodyPr>
            <a:lstStyle/>
            <a:p>
              <a:pPr algn="ctr" fontAlgn="auto">
                <a:spcAft>
                  <a:spcPts val="0"/>
                </a:spcAft>
              </a:pPr>
              <a:r>
                <a:rPr lang="en-US" sz="1400" dirty="0">
                  <a:solidFill>
                    <a:schemeClr val="tx1">
                      <a:lumMod val="85000"/>
                      <a:lumOff val="15000"/>
                    </a:schemeClr>
                  </a:solidFill>
                  <a:latin typeface="Calibri"/>
                </a:rPr>
                <a:t>NPP</a:t>
              </a:r>
            </a:p>
            <a:p>
              <a:pPr algn="ctr" fontAlgn="auto">
                <a:spcAft>
                  <a:spcPts val="0"/>
                </a:spcAft>
              </a:pPr>
              <a:r>
                <a:rPr lang="en-US" sz="1400" dirty="0">
                  <a:solidFill>
                    <a:schemeClr val="tx1">
                      <a:lumMod val="85000"/>
                      <a:lumOff val="15000"/>
                    </a:schemeClr>
                  </a:solidFill>
                  <a:latin typeface="Calibri"/>
                </a:rPr>
                <a:t>(g m</a:t>
              </a:r>
              <a:r>
                <a:rPr lang="en-US" sz="1400" baseline="30000" dirty="0">
                  <a:solidFill>
                    <a:schemeClr val="tx1">
                      <a:lumMod val="85000"/>
                      <a:lumOff val="15000"/>
                    </a:schemeClr>
                  </a:solidFill>
                  <a:latin typeface="Calibri"/>
                </a:rPr>
                <a:t>-2</a:t>
              </a:r>
              <a:r>
                <a:rPr lang="en-US" sz="1400" dirty="0">
                  <a:solidFill>
                    <a:schemeClr val="tx1">
                      <a:lumMod val="85000"/>
                      <a:lumOff val="15000"/>
                    </a:schemeClr>
                  </a:solidFill>
                  <a:latin typeface="Calibri"/>
                </a:rPr>
                <a:t> yr</a:t>
              </a:r>
              <a:r>
                <a:rPr lang="en-US" sz="1400" baseline="30000" dirty="0">
                  <a:solidFill>
                    <a:schemeClr val="tx1">
                      <a:lumMod val="85000"/>
                      <a:lumOff val="15000"/>
                    </a:schemeClr>
                  </a:solidFill>
                  <a:latin typeface="Calibri"/>
                </a:rPr>
                <a:t>-1</a:t>
              </a:r>
              <a:r>
                <a:rPr lang="en-US" sz="1400" dirty="0">
                  <a:solidFill>
                    <a:schemeClr val="tx1">
                      <a:lumMod val="85000"/>
                      <a:lumOff val="15000"/>
                    </a:schemeClr>
                  </a:solidFill>
                  <a:latin typeface="Calibri"/>
                </a:rPr>
                <a:t>)</a:t>
              </a:r>
              <a:endParaRPr lang="en-US" sz="1400" dirty="0">
                <a:solidFill>
                  <a:schemeClr val="tx1">
                    <a:lumMod val="85000"/>
                    <a:lumOff val="15000"/>
                  </a:schemeClr>
                </a:solidFill>
              </a:endParaRPr>
            </a:p>
          </p:txBody>
        </p:sp>
        <p:pic>
          <p:nvPicPr>
            <p:cNvPr id="7" name="Picture 16"/>
            <p:cNvPicPr>
              <a:picLocks noChangeArrowheads="1"/>
            </p:cNvPicPr>
            <p:nvPr/>
          </p:nvPicPr>
          <p:blipFill rotWithShape="1">
            <a:blip r:embed="rId6" cstate="screen">
              <a:lum bright="10000" contrast="-10000"/>
              <a:extLst>
                <a:ext uri="{28A0092B-C50C-407E-A947-70E740481C1C}">
                  <a14:useLocalDpi xmlns:a14="http://schemas.microsoft.com/office/drawing/2010/main"/>
                </a:ext>
              </a:extLst>
            </a:blip>
            <a:srcRect l="17818" t="13210" r="21057" b="20850"/>
            <a:stretch/>
          </p:blipFill>
          <p:spPr bwMode="auto">
            <a:xfrm>
              <a:off x="6216878" y="2243730"/>
              <a:ext cx="126772" cy="1785346"/>
            </a:xfrm>
            <a:prstGeom prst="rect">
              <a:avLst/>
            </a:prstGeom>
            <a:noFill/>
            <a:ln w="9525">
              <a:noFill/>
              <a:miter lim="800000"/>
              <a:headEnd/>
              <a:tailEnd/>
            </a:ln>
          </p:spPr>
        </p:pic>
      </p:grpSp>
      <p:sp>
        <p:nvSpPr>
          <p:cNvPr id="11" name="TextBox 10"/>
          <p:cNvSpPr txBox="1"/>
          <p:nvPr/>
        </p:nvSpPr>
        <p:spPr>
          <a:xfrm>
            <a:off x="228600" y="6286140"/>
            <a:ext cx="3352800" cy="276999"/>
          </a:xfrm>
          <a:prstGeom prst="rect">
            <a:avLst/>
          </a:prstGeom>
          <a:noFill/>
        </p:spPr>
        <p:txBody>
          <a:bodyPr wrap="square" rtlCol="0">
            <a:spAutoFit/>
          </a:bodyPr>
          <a:lstStyle/>
          <a:p>
            <a:r>
              <a:rPr lang="en-US" sz="1200" dirty="0" smtClean="0">
                <a:latin typeface="+mn-lt"/>
              </a:rPr>
              <a:t>Ollinger and Smith, Ecosystems (2005)</a:t>
            </a:r>
            <a:endParaRPr lang="en-US" sz="1200" dirty="0">
              <a:latin typeface="+mn-lt"/>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9803" y="167053"/>
            <a:ext cx="4161050" cy="2995736"/>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63752" y="3214457"/>
            <a:ext cx="4142925" cy="3071683"/>
          </a:xfrm>
          <a:prstGeom prst="rect">
            <a:avLst/>
          </a:prstGeom>
        </p:spPr>
      </p:pic>
      <p:sp>
        <p:nvSpPr>
          <p:cNvPr id="14" name="Text Box 2"/>
          <p:cNvSpPr txBox="1">
            <a:spLocks noChangeArrowheads="1"/>
          </p:cNvSpPr>
          <p:nvPr/>
        </p:nvSpPr>
        <p:spPr bwMode="auto">
          <a:xfrm>
            <a:off x="49213" y="166688"/>
            <a:ext cx="9094787" cy="923330"/>
          </a:xfrm>
          <a:prstGeom prst="rect">
            <a:avLst/>
          </a:prstGeom>
          <a:noFill/>
          <a:ln w="9525">
            <a:noFill/>
            <a:miter lim="800000"/>
            <a:headEnd/>
            <a:tailEnd/>
          </a:ln>
        </p:spPr>
        <p:txBody>
          <a:bodyPr wrap="square">
            <a:spAutoFit/>
          </a:bodyPr>
          <a:lstStyle/>
          <a:p>
            <a:pPr fontAlgn="auto">
              <a:spcBef>
                <a:spcPts val="0"/>
              </a:spcBef>
              <a:spcAft>
                <a:spcPts val="0"/>
              </a:spcAft>
            </a:pPr>
            <a:r>
              <a:rPr lang="en-US" sz="3000" dirty="0" smtClean="0">
                <a:solidFill>
                  <a:srgbClr val="C00000"/>
                </a:solidFill>
                <a:latin typeface="Calibri"/>
              </a:rPr>
              <a:t>Canopy </a:t>
            </a:r>
            <a:r>
              <a:rPr lang="en-US" sz="3000" dirty="0">
                <a:solidFill>
                  <a:srgbClr val="C00000"/>
                </a:solidFill>
                <a:latin typeface="Calibri"/>
              </a:rPr>
              <a:t>N and </a:t>
            </a:r>
            <a:r>
              <a:rPr lang="en-US" sz="3000" dirty="0" smtClean="0">
                <a:solidFill>
                  <a:srgbClr val="C00000"/>
                </a:solidFill>
                <a:latin typeface="Calibri"/>
              </a:rPr>
              <a:t>predicted NPP at the Bartlett Forest </a:t>
            </a:r>
          </a:p>
          <a:p>
            <a:pPr fontAlgn="auto">
              <a:spcBef>
                <a:spcPts val="0"/>
              </a:spcBef>
              <a:spcAft>
                <a:spcPts val="0"/>
              </a:spcAft>
            </a:pPr>
            <a:r>
              <a:rPr lang="en-US" sz="2400" dirty="0" smtClean="0">
                <a:solidFill>
                  <a:srgbClr val="C00000"/>
                </a:solidFill>
                <a:latin typeface="Calibri"/>
              </a:rPr>
              <a:t>(using the </a:t>
            </a:r>
            <a:r>
              <a:rPr lang="en-US" sz="2400" dirty="0" err="1" smtClean="0">
                <a:solidFill>
                  <a:srgbClr val="C00000"/>
                </a:solidFill>
                <a:latin typeface="Calibri"/>
              </a:rPr>
              <a:t>PnET</a:t>
            </a:r>
            <a:r>
              <a:rPr lang="en-US" sz="2400" dirty="0" smtClean="0">
                <a:solidFill>
                  <a:srgbClr val="C00000"/>
                </a:solidFill>
                <a:latin typeface="Calibri"/>
              </a:rPr>
              <a:t> ecosystem model)</a:t>
            </a:r>
            <a:endParaRPr lang="en-US" sz="2400" dirty="0">
              <a:solidFill>
                <a:srgbClr val="C00000"/>
              </a:solidFill>
              <a:latin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9396658"/>
      </p:ext>
    </p:extLst>
  </p:cSld>
  <p:clrMapOvr>
    <a:masterClrMapping/>
  </p:clrMapOvr>
  <mc:AlternateContent xmlns:mc="http://schemas.openxmlformats.org/markup-compatibility/2006">
    <mc:Choice xmlns:p14="http://schemas.microsoft.com/office/powerpoint/2010/main" Requires="p14">
      <p:transition spd="slow" p14:dur="2000" advTm="45905"/>
    </mc:Choice>
    <mc:Fallback>
      <p:transition spd="slow" advTm="4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does NPP go? </a:t>
            </a:r>
            <a:br>
              <a:rPr lang="en-US" dirty="0"/>
            </a:br>
            <a:endParaRPr lang="en-US" dirty="0"/>
          </a:p>
        </p:txBody>
      </p:sp>
      <p:sp>
        <p:nvSpPr>
          <p:cNvPr id="3" name="Content Placeholder 2"/>
          <p:cNvSpPr>
            <a:spLocks noGrp="1"/>
          </p:cNvSpPr>
          <p:nvPr>
            <p:ph idx="1"/>
          </p:nvPr>
        </p:nvSpPr>
        <p:spPr>
          <a:xfrm>
            <a:off x="717884" y="538622"/>
            <a:ext cx="10515600" cy="4351338"/>
          </a:xfrm>
        </p:spPr>
        <p:txBody>
          <a:bodyPr/>
          <a:lstStyle/>
          <a:p>
            <a:endParaRPr lang="en-US" dirty="0"/>
          </a:p>
          <a:p>
            <a:r>
              <a:rPr lang="en-US" sz="2400" dirty="0" smtClean="0"/>
              <a:t>The impact of NPP on live biomass depends not only on how much is coming in (NPP) but also on how much is going out (mortality)</a:t>
            </a:r>
          </a:p>
          <a:p>
            <a:r>
              <a:rPr lang="en-US" sz="2400" dirty="0" smtClean="0"/>
              <a:t>Net </a:t>
            </a:r>
            <a:r>
              <a:rPr lang="en-US" sz="2400" dirty="0"/>
              <a:t>accumulation versus mortality, as forests age, more and more should be going to </a:t>
            </a:r>
            <a:r>
              <a:rPr lang="en-US" sz="2400" dirty="0" smtClean="0"/>
              <a:t>mortality which leads to a slowing of the net accumulation of biomass</a:t>
            </a:r>
            <a:endParaRPr lang="en-US" sz="2400" dirty="0"/>
          </a:p>
          <a:p>
            <a:pPr marL="0" indent="0">
              <a:buNone/>
            </a:pPr>
            <a:endParaRPr lang="en-US"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3080657"/>
            <a:ext cx="3484186" cy="2944838"/>
          </a:xfrm>
          <a:prstGeom prst="rect">
            <a:avLst/>
          </a:prstGeom>
        </p:spPr>
      </p:pic>
      <p:pic>
        <p:nvPicPr>
          <p:cNvPr id="5" name="Picture 4"/>
          <p:cNvPicPr>
            <a:picLocks noChangeAspect="1"/>
          </p:cNvPicPr>
          <p:nvPr/>
        </p:nvPicPr>
        <p:blipFill>
          <a:blip r:embed="rId6"/>
          <a:stretch>
            <a:fillRect/>
          </a:stretch>
        </p:blipFill>
        <p:spPr>
          <a:xfrm>
            <a:off x="1929792" y="6279929"/>
            <a:ext cx="1707028" cy="323116"/>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6167" y="2714291"/>
            <a:ext cx="5327317" cy="386829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7903537"/>
      </p:ext>
    </p:extLst>
  </p:cSld>
  <p:clrMapOvr>
    <a:masterClrMapping/>
  </p:clrMapOvr>
  <mc:AlternateContent xmlns:mc="http://schemas.openxmlformats.org/markup-compatibility/2006">
    <mc:Choice xmlns:p14="http://schemas.microsoft.com/office/powerpoint/2010/main" Requires="p14">
      <p:transition spd="slow" p14:dur="2000" advTm="102125"/>
    </mc:Choice>
    <mc:Fallback>
      <p:transition spd="slow" advTm="10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94" y="-62901"/>
            <a:ext cx="10515600" cy="1325563"/>
          </a:xfrm>
        </p:spPr>
        <p:txBody>
          <a:bodyPr/>
          <a:lstStyle/>
          <a:p>
            <a:pPr algn="ctr"/>
            <a:r>
              <a:rPr lang="en-US" dirty="0" smtClean="0"/>
              <a:t>NPP versus Mortality </a:t>
            </a:r>
            <a:endParaRPr lang="en-US" dirty="0"/>
          </a:p>
        </p:txBody>
      </p:sp>
      <p:sp>
        <p:nvSpPr>
          <p:cNvPr id="3" name="Content Placeholder 2"/>
          <p:cNvSpPr>
            <a:spLocks noGrp="1"/>
          </p:cNvSpPr>
          <p:nvPr>
            <p:ph idx="1"/>
          </p:nvPr>
        </p:nvSpPr>
        <p:spPr>
          <a:xfrm>
            <a:off x="798095" y="2523150"/>
            <a:ext cx="10515600" cy="4351338"/>
          </a:xfrm>
        </p:spPr>
        <p:txBody>
          <a:bodyPr/>
          <a:lstStyle/>
          <a:p>
            <a:r>
              <a:rPr lang="en-US" dirty="0" smtClean="0"/>
              <a:t>Mortality requires long-term observations</a:t>
            </a:r>
          </a:p>
          <a:p>
            <a:endParaRPr lang="en-US" dirty="0"/>
          </a:p>
          <a:p>
            <a:r>
              <a:rPr lang="en-US" dirty="0"/>
              <a:t>Mortality limits ability to estimate NPP in the past (some of the past NPP has died and disappeared)</a:t>
            </a:r>
          </a:p>
          <a:p>
            <a:r>
              <a:rPr lang="en-US" dirty="0" smtClean="0"/>
              <a:t>Mortality is inherently more variable in time and space </a:t>
            </a:r>
          </a:p>
          <a:p>
            <a:pPr lvl="1"/>
            <a:r>
              <a:rPr lang="en-US" dirty="0" smtClean="0"/>
              <a:t> by orders of magnitude</a:t>
            </a:r>
          </a:p>
          <a:p>
            <a:r>
              <a:rPr lang="en-US" dirty="0" smtClean="0"/>
              <a:t>Mortality and NPP both influence the maximum live stores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8972" y="1060057"/>
            <a:ext cx="1403968" cy="140396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138" y="970012"/>
            <a:ext cx="1584058" cy="1584058"/>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63793770"/>
      </p:ext>
    </p:extLst>
  </p:cSld>
  <p:clrMapOvr>
    <a:masterClrMapping/>
  </p:clrMapOvr>
  <mc:AlternateContent xmlns:mc="http://schemas.openxmlformats.org/markup-compatibility/2006">
    <mc:Choice xmlns:p14="http://schemas.microsoft.com/office/powerpoint/2010/main" Requires="p14">
      <p:transition spd="slow" p14:dur="2000" advTm="79505"/>
    </mc:Choice>
    <mc:Fallback>
      <p:transition spd="slow" advTm="7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Consequences of mortality on</a:t>
            </a:r>
            <a:br>
              <a:rPr lang="en-US" dirty="0" smtClean="0"/>
            </a:br>
            <a:r>
              <a:rPr lang="en-US" dirty="0" smtClean="0"/>
              <a:t>biomass accumulation</a:t>
            </a:r>
            <a:endParaRPr lang="en-US" dirty="0"/>
          </a:p>
        </p:txBody>
      </p:sp>
      <p:sp>
        <p:nvSpPr>
          <p:cNvPr id="6" name="TextBox 5"/>
          <p:cNvSpPr txBox="1"/>
          <p:nvPr/>
        </p:nvSpPr>
        <p:spPr>
          <a:xfrm>
            <a:off x="1426050" y="6352277"/>
            <a:ext cx="4277646" cy="369332"/>
          </a:xfrm>
          <a:prstGeom prst="rect">
            <a:avLst/>
          </a:prstGeom>
          <a:noFill/>
        </p:spPr>
        <p:txBody>
          <a:bodyPr wrap="none" rtlCol="0">
            <a:spAutoFit/>
          </a:bodyPr>
          <a:lstStyle/>
          <a:p>
            <a:r>
              <a:rPr lang="en-US" dirty="0" smtClean="0"/>
              <a:t>Source: Harmon and Pabst (2015)  J Veg </a:t>
            </a:r>
            <a:r>
              <a:rPr lang="en-US" dirty="0" err="1" smtClean="0"/>
              <a:t>Sci</a:t>
            </a:r>
            <a:endParaRPr lang="en-US" dirty="0"/>
          </a:p>
        </p:txBody>
      </p:sp>
      <p:sp>
        <p:nvSpPr>
          <p:cNvPr id="7" name="TextBox 6"/>
          <p:cNvSpPr txBox="1"/>
          <p:nvPr/>
        </p:nvSpPr>
        <p:spPr>
          <a:xfrm>
            <a:off x="1583876" y="5410973"/>
            <a:ext cx="2384371" cy="646331"/>
          </a:xfrm>
          <a:prstGeom prst="rect">
            <a:avLst/>
          </a:prstGeom>
          <a:noFill/>
        </p:spPr>
        <p:txBody>
          <a:bodyPr wrap="none" rtlCol="0">
            <a:spAutoFit/>
          </a:bodyPr>
          <a:lstStyle/>
          <a:p>
            <a:r>
              <a:rPr lang="en-US" dirty="0" err="1" smtClean="0"/>
              <a:t>NPP</a:t>
            </a:r>
            <a:r>
              <a:rPr lang="en-US" baseline="-25000" dirty="0" err="1" smtClean="0"/>
              <a:t>wood</a:t>
            </a:r>
            <a:r>
              <a:rPr lang="en-US" dirty="0" smtClean="0"/>
              <a:t>= 7.36 Mg/ha/y</a:t>
            </a:r>
          </a:p>
          <a:p>
            <a:r>
              <a:rPr lang="en-US" dirty="0" smtClean="0"/>
              <a:t>Mortality=17%</a:t>
            </a:r>
            <a:endParaRPr lang="en-US" dirty="0"/>
          </a:p>
        </p:txBody>
      </p:sp>
      <p:sp>
        <p:nvSpPr>
          <p:cNvPr id="9" name="TextBox 8"/>
          <p:cNvSpPr txBox="1"/>
          <p:nvPr/>
        </p:nvSpPr>
        <p:spPr>
          <a:xfrm>
            <a:off x="8006591" y="5410973"/>
            <a:ext cx="2917656" cy="646331"/>
          </a:xfrm>
          <a:prstGeom prst="rect">
            <a:avLst/>
          </a:prstGeom>
          <a:noFill/>
        </p:spPr>
        <p:txBody>
          <a:bodyPr wrap="square" rtlCol="0">
            <a:spAutoFit/>
          </a:bodyPr>
          <a:lstStyle/>
          <a:p>
            <a:r>
              <a:rPr lang="en-US" dirty="0" err="1" smtClean="0"/>
              <a:t>NPP</a:t>
            </a:r>
            <a:r>
              <a:rPr lang="en-US" baseline="-25000" dirty="0" err="1" smtClean="0"/>
              <a:t>wood</a:t>
            </a:r>
            <a:r>
              <a:rPr lang="en-US" dirty="0" smtClean="0"/>
              <a:t>= 5. 56 Mg/ha/y</a:t>
            </a:r>
          </a:p>
          <a:p>
            <a:r>
              <a:rPr lang="en-US" dirty="0" smtClean="0"/>
              <a:t>Mortality=28%</a:t>
            </a:r>
            <a:endParaRPr lang="en-US" dirty="0"/>
          </a:p>
        </p:txBody>
      </p:sp>
      <p:sp>
        <p:nvSpPr>
          <p:cNvPr id="10" name="TextBox 9"/>
          <p:cNvSpPr txBox="1"/>
          <p:nvPr/>
        </p:nvSpPr>
        <p:spPr>
          <a:xfrm>
            <a:off x="6588600" y="6342752"/>
            <a:ext cx="3998980" cy="369332"/>
          </a:xfrm>
          <a:prstGeom prst="rect">
            <a:avLst/>
          </a:prstGeom>
          <a:noFill/>
        </p:spPr>
        <p:txBody>
          <a:bodyPr wrap="none" rtlCol="0">
            <a:spAutoFit/>
          </a:bodyPr>
          <a:lstStyle/>
          <a:p>
            <a:r>
              <a:rPr lang="en-US" dirty="0" smtClean="0"/>
              <a:t>Source: Harmon and Pabst, unpublished</a:t>
            </a:r>
            <a:endParaRPr lang="en-US" dirty="0"/>
          </a:p>
        </p:txBody>
      </p:sp>
      <p:pic>
        <p:nvPicPr>
          <p:cNvPr id="4" name="Picture 3"/>
          <p:cNvPicPr>
            <a:picLocks noChangeAspect="1"/>
          </p:cNvPicPr>
          <p:nvPr/>
        </p:nvPicPr>
        <p:blipFill>
          <a:blip r:embed="rId5"/>
          <a:stretch>
            <a:fillRect/>
          </a:stretch>
        </p:blipFill>
        <p:spPr>
          <a:xfrm>
            <a:off x="390071" y="1610314"/>
            <a:ext cx="5236939" cy="3805337"/>
          </a:xfrm>
          <a:prstGeom prst="rect">
            <a:avLst/>
          </a:prstGeom>
        </p:spPr>
      </p:pic>
      <p:pic>
        <p:nvPicPr>
          <p:cNvPr id="11" name="Picture 10"/>
          <p:cNvPicPr>
            <a:picLocks noChangeAspect="1"/>
          </p:cNvPicPr>
          <p:nvPr/>
        </p:nvPicPr>
        <p:blipFill>
          <a:blip r:embed="rId6"/>
          <a:stretch>
            <a:fillRect/>
          </a:stretch>
        </p:blipFill>
        <p:spPr>
          <a:xfrm>
            <a:off x="6238961" y="1610314"/>
            <a:ext cx="5230501" cy="380065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0337774"/>
      </p:ext>
    </p:extLst>
  </p:cSld>
  <p:clrMapOvr>
    <a:masterClrMapping/>
  </p:clrMapOvr>
  <mc:AlternateContent xmlns:mc="http://schemas.openxmlformats.org/markup-compatibility/2006">
    <mc:Choice xmlns:p14="http://schemas.microsoft.com/office/powerpoint/2010/main" Requires="p14">
      <p:transition spd="slow" p14:dur="2000" advTm="112769"/>
    </mc:Choice>
    <mc:Fallback>
      <p:transition spd="slow" advTm="1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heterogeneity in mortality has major impacts on how live biomass accumulates in </a:t>
            </a:r>
            <a:r>
              <a:rPr lang="en-US" dirty="0" smtClean="0"/>
              <a:t>forests  </a:t>
            </a:r>
            <a:r>
              <a:rPr lang="en-US" dirty="0"/>
              <a:t/>
            </a:r>
            <a:br>
              <a:rPr lang="en-US" dirty="0"/>
            </a:br>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772653"/>
            <a:ext cx="5210853" cy="402656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1200" y="1772653"/>
            <a:ext cx="5231614" cy="4042611"/>
          </a:xfrm>
          <a:prstGeom prst="rect">
            <a:avLst/>
          </a:prstGeom>
        </p:spPr>
      </p:pic>
      <p:sp>
        <p:nvSpPr>
          <p:cNvPr id="7" name="TextBox 6"/>
          <p:cNvSpPr txBox="1"/>
          <p:nvPr/>
        </p:nvSpPr>
        <p:spPr>
          <a:xfrm>
            <a:off x="838200" y="5911516"/>
            <a:ext cx="4277646" cy="369332"/>
          </a:xfrm>
          <a:prstGeom prst="rect">
            <a:avLst/>
          </a:prstGeom>
          <a:noFill/>
        </p:spPr>
        <p:txBody>
          <a:bodyPr wrap="none" rtlCol="0">
            <a:spAutoFit/>
          </a:bodyPr>
          <a:lstStyle/>
          <a:p>
            <a:r>
              <a:rPr lang="en-US" dirty="0" smtClean="0"/>
              <a:t>Source: Harmon and Pabst (2015)  J Veg </a:t>
            </a:r>
            <a:r>
              <a:rPr lang="en-US" dirty="0" err="1" smtClean="0"/>
              <a:t>Sci</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9570751"/>
      </p:ext>
    </p:extLst>
  </p:cSld>
  <p:clrMapOvr>
    <a:masterClrMapping/>
  </p:clrMapOvr>
  <mc:AlternateContent xmlns:mc="http://schemas.openxmlformats.org/markup-compatibility/2006">
    <mc:Choice xmlns:p14="http://schemas.microsoft.com/office/powerpoint/2010/main" Requires="p14">
      <p:transition spd="slow" p14:dur="2000" advTm="119745"/>
    </mc:Choice>
    <mc:Fallback>
      <p:transition spd="slow" advTm="11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9308" y="0"/>
            <a:ext cx="6153384" cy="6858000"/>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07" y="167609"/>
            <a:ext cx="2831432" cy="1868994"/>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121" y="2104687"/>
            <a:ext cx="1620396" cy="2443744"/>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56761" y="2036603"/>
            <a:ext cx="2849584" cy="2110804"/>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6761" y="77138"/>
            <a:ext cx="2849584" cy="2101516"/>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56761" y="4138119"/>
            <a:ext cx="2851902" cy="1909755"/>
          </a:xfrm>
          <a:prstGeom prst="rect">
            <a:avLst/>
          </a:prstGeom>
        </p:spPr>
      </p:pic>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807" y="4820651"/>
            <a:ext cx="2761082" cy="1840721"/>
          </a:xfrm>
          <a:prstGeom prst="rect">
            <a:avLst/>
          </a:prstGeom>
        </p:spPr>
      </p:pic>
      <p:cxnSp>
        <p:nvCxnSpPr>
          <p:cNvPr id="12" name="Straight Connector 11"/>
          <p:cNvCxnSpPr/>
          <p:nvPr/>
        </p:nvCxnSpPr>
        <p:spPr>
          <a:xfrm flipV="1">
            <a:off x="2486526" y="649705"/>
            <a:ext cx="1748590" cy="4363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005267" y="3334580"/>
            <a:ext cx="1933070" cy="478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590800" y="6248400"/>
            <a:ext cx="6288506" cy="251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884695" y="1734275"/>
            <a:ext cx="2021326" cy="1931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74356" y="3031958"/>
            <a:ext cx="1622570" cy="7964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050505" y="4660976"/>
            <a:ext cx="2446421" cy="955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5215094"/>
      </p:ext>
    </p:extLst>
  </p:cSld>
  <p:clrMapOvr>
    <a:masterClrMapping/>
  </p:clrMapOvr>
  <mc:AlternateContent xmlns:mc="http://schemas.openxmlformats.org/markup-compatibility/2006">
    <mc:Choice xmlns:p14="http://schemas.microsoft.com/office/powerpoint/2010/main" Requires="p14">
      <p:transition spd="slow" p14:dur="2000" advTm="68432"/>
    </mc:Choice>
    <mc:Fallback>
      <p:transition spd="slow" advTm="6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There is as much range in NPP within forest sites as between sites</a:t>
            </a:r>
          </a:p>
          <a:p>
            <a:pPr lvl="1"/>
            <a:r>
              <a:rPr lang="en-US" dirty="0" smtClean="0"/>
              <a:t>Use of data from typical stands could be misleading</a:t>
            </a:r>
          </a:p>
          <a:p>
            <a:pPr lvl="1"/>
            <a:r>
              <a:rPr lang="en-US" dirty="0" smtClean="0"/>
              <a:t>Quantifying a site average and variability more useful</a:t>
            </a:r>
          </a:p>
          <a:p>
            <a:r>
              <a:rPr lang="en-US" dirty="0" smtClean="0"/>
              <a:t>Year to year variability in </a:t>
            </a:r>
            <a:r>
              <a:rPr lang="en-US" dirty="0" err="1" smtClean="0"/>
              <a:t>NPP</a:t>
            </a:r>
            <a:r>
              <a:rPr lang="en-US" baseline="-25000" dirty="0" err="1" smtClean="0"/>
              <a:t>wood</a:t>
            </a:r>
            <a:r>
              <a:rPr lang="en-US" dirty="0" smtClean="0"/>
              <a:t> is 10-35% of long-term average</a:t>
            </a:r>
          </a:p>
          <a:p>
            <a:r>
              <a:rPr lang="en-US" dirty="0" err="1" smtClean="0"/>
              <a:t>NPP</a:t>
            </a:r>
            <a:r>
              <a:rPr lang="en-US" baseline="-25000" dirty="0" err="1" smtClean="0"/>
              <a:t>wood</a:t>
            </a:r>
            <a:r>
              <a:rPr lang="en-US" dirty="0" smtClean="0"/>
              <a:t> can be reduced 10-50 years following a major disturbance</a:t>
            </a:r>
          </a:p>
          <a:p>
            <a:r>
              <a:rPr lang="en-US" dirty="0" smtClean="0"/>
              <a:t>The fate of NPP is important to consider</a:t>
            </a:r>
          </a:p>
          <a:p>
            <a:pPr lvl="1"/>
            <a:r>
              <a:rPr lang="en-US" dirty="0" smtClean="0"/>
              <a:t>Mortality is the key process determining whether and how live biomass accumulates</a:t>
            </a:r>
          </a:p>
          <a:p>
            <a:pPr lvl="1"/>
            <a:r>
              <a:rPr lang="en-US" dirty="0" smtClean="0"/>
              <a:t>Mortality is inherently variable relative to NPP which may lead to different expectations of how live biomass accumulates</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2055809"/>
      </p:ext>
    </p:extLst>
  </p:cSld>
  <p:clrMapOvr>
    <a:masterClrMapping/>
  </p:clrMapOvr>
  <mc:AlternateContent xmlns:mc="http://schemas.openxmlformats.org/markup-compatibility/2006">
    <mc:Choice xmlns:p14="http://schemas.microsoft.com/office/powerpoint/2010/main" Requires="p14">
      <p:transition spd="slow" p14:dur="2000" advTm="117099"/>
    </mc:Choice>
    <mc:Fallback>
      <p:transition spd="slow" advTm="1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This synthesis was supported by grants from NSF via the Long-term Ecological Research Program (DEB-0423259, DEB-1026415, DEB-1237491, DEB-1239764, and DEB-140409</a:t>
            </a:r>
            <a:r>
              <a:rPr lang="en-US" dirty="0"/>
              <a:t>) </a:t>
            </a:r>
            <a:r>
              <a:rPr lang="en-US" dirty="0" smtClean="0"/>
              <a:t>and cooperative agreements with the US Forest Service.  We thank the many people at the </a:t>
            </a:r>
            <a:r>
              <a:rPr lang="en-US" smtClean="0"/>
              <a:t>six sites that </a:t>
            </a:r>
            <a:r>
              <a:rPr lang="en-US" dirty="0" smtClean="0"/>
              <a:t>helped collect and analyze the data presented.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0918443"/>
      </p:ext>
    </p:extLst>
  </p:cSld>
  <p:clrMapOvr>
    <a:masterClrMapping/>
  </p:clrMapOvr>
  <mc:AlternateContent xmlns:mc="http://schemas.openxmlformats.org/markup-compatibility/2006">
    <mc:Choice xmlns:p14="http://schemas.microsoft.com/office/powerpoint/2010/main" Requires="p14">
      <p:transition spd="slow" p14:dur="2000" advTm="23735"/>
    </mc:Choice>
    <mc:Fallback>
      <p:transition spd="slow" advTm="2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mean by forest NPP?</a:t>
            </a:r>
            <a:endParaRPr lang="en-US" dirty="0"/>
          </a:p>
        </p:txBody>
      </p:sp>
      <p:sp>
        <p:nvSpPr>
          <p:cNvPr id="3" name="Content Placeholder 2"/>
          <p:cNvSpPr>
            <a:spLocks noGrp="1"/>
          </p:cNvSpPr>
          <p:nvPr>
            <p:ph idx="1"/>
          </p:nvPr>
        </p:nvSpPr>
        <p:spPr/>
        <p:txBody>
          <a:bodyPr/>
          <a:lstStyle/>
          <a:p>
            <a:r>
              <a:rPr lang="en-US" dirty="0" smtClean="0"/>
              <a:t>Total NPP-not often measured </a:t>
            </a:r>
          </a:p>
          <a:p>
            <a:r>
              <a:rPr lang="en-US" dirty="0" smtClean="0"/>
              <a:t>Aboveground NPP-more likely to be measured</a:t>
            </a:r>
          </a:p>
          <a:p>
            <a:r>
              <a:rPr lang="en-US" dirty="0" smtClean="0"/>
              <a:t>Woody NPP- most likely to be measured</a:t>
            </a:r>
            <a:endParaRPr lang="en-US" dirty="0"/>
          </a:p>
          <a:p>
            <a:endParaRPr lang="en-US" dirty="0" smtClean="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a:ext>
            </a:extLst>
          </a:blip>
          <a:srcRect r="21019"/>
          <a:stretch>
            <a:fillRect/>
          </a:stretch>
        </p:blipFill>
        <p:spPr bwMode="auto">
          <a:xfrm>
            <a:off x="457200" y="3320712"/>
            <a:ext cx="3368842" cy="325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4906" y="6424863"/>
            <a:ext cx="4371474" cy="276999"/>
          </a:xfrm>
          <a:prstGeom prst="rect">
            <a:avLst/>
          </a:prstGeom>
        </p:spPr>
        <p:txBody>
          <a:bodyPr wrap="square">
            <a:spAutoFit/>
          </a:bodyPr>
          <a:lstStyle/>
          <a:p>
            <a:r>
              <a:rPr lang="en-US" sz="1200" dirty="0" err="1"/>
              <a:t>Ruess</a:t>
            </a:r>
            <a:r>
              <a:rPr lang="en-US" sz="1200" dirty="0"/>
              <a:t> RW</a:t>
            </a:r>
            <a:r>
              <a:rPr lang="en-US" sz="1200" i="1" dirty="0"/>
              <a:t>, et al. (2003) </a:t>
            </a:r>
            <a:r>
              <a:rPr lang="en-US" sz="1200" i="1" dirty="0" smtClean="0"/>
              <a:t>Ecological </a:t>
            </a:r>
            <a:r>
              <a:rPr lang="en-US" sz="1200" i="1" dirty="0"/>
              <a:t>Monographs 74:643-652.</a:t>
            </a: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8674" y="3320712"/>
            <a:ext cx="4560737" cy="3104150"/>
          </a:xfrm>
          <a:prstGeom prst="rect">
            <a:avLst/>
          </a:prstGeom>
        </p:spPr>
      </p:pic>
      <p:sp>
        <p:nvSpPr>
          <p:cNvPr id="7" name="TextBox 6"/>
          <p:cNvSpPr txBox="1"/>
          <p:nvPr/>
        </p:nvSpPr>
        <p:spPr>
          <a:xfrm>
            <a:off x="6729664" y="6424862"/>
            <a:ext cx="2887970" cy="276999"/>
          </a:xfrm>
          <a:prstGeom prst="rect">
            <a:avLst/>
          </a:prstGeom>
          <a:noFill/>
        </p:spPr>
        <p:txBody>
          <a:bodyPr wrap="none" rtlCol="0">
            <a:spAutoFit/>
          </a:bodyPr>
          <a:lstStyle/>
          <a:p>
            <a:r>
              <a:rPr lang="en-US" sz="1200" dirty="0" smtClean="0"/>
              <a:t>Harmon et al (2004) </a:t>
            </a:r>
            <a:r>
              <a:rPr lang="en-US" sz="1200" i="1" dirty="0" smtClean="0"/>
              <a:t>Ecosystems </a:t>
            </a:r>
            <a:r>
              <a:rPr lang="en-US" sz="1200" dirty="0" smtClean="0"/>
              <a:t>7:498-512 </a:t>
            </a:r>
            <a:endParaRPr lang="en-US" sz="1200" dirty="0"/>
          </a:p>
        </p:txBody>
      </p:sp>
      <p:sp>
        <p:nvSpPr>
          <p:cNvPr id="8" name="TextBox 7"/>
          <p:cNvSpPr txBox="1"/>
          <p:nvPr/>
        </p:nvSpPr>
        <p:spPr>
          <a:xfrm>
            <a:off x="9086500" y="1027906"/>
            <a:ext cx="2207079" cy="2031325"/>
          </a:xfrm>
          <a:prstGeom prst="rect">
            <a:avLst/>
          </a:prstGeom>
          <a:noFill/>
        </p:spPr>
        <p:txBody>
          <a:bodyPr wrap="none" rtlCol="0">
            <a:spAutoFit/>
          </a:bodyPr>
          <a:lstStyle/>
          <a:p>
            <a:r>
              <a:rPr lang="en-US" dirty="0" err="1" smtClean="0"/>
              <a:t>NPP</a:t>
            </a:r>
            <a:r>
              <a:rPr lang="en-US" baseline="-25000" dirty="0" err="1" smtClean="0"/>
              <a:t>total</a:t>
            </a:r>
            <a:endParaRPr lang="en-US" baseline="-25000" dirty="0" smtClean="0"/>
          </a:p>
          <a:p>
            <a:r>
              <a:rPr lang="en-US" smtClean="0"/>
              <a:t>42-78</a:t>
            </a:r>
            <a:r>
              <a:rPr lang="en-US" dirty="0" smtClean="0"/>
              <a:t>% Aboveground</a:t>
            </a:r>
          </a:p>
          <a:p>
            <a:r>
              <a:rPr lang="en-US" dirty="0" smtClean="0"/>
              <a:t>10-50% </a:t>
            </a:r>
            <a:r>
              <a:rPr lang="en-US" dirty="0" err="1" smtClean="0"/>
              <a:t>Wood</a:t>
            </a:r>
            <a:r>
              <a:rPr lang="en-US" baseline="-25000" dirty="0" err="1" smtClean="0"/>
              <a:t>AG</a:t>
            </a:r>
            <a:endParaRPr lang="en-US" baseline="-25000" dirty="0" smtClean="0"/>
          </a:p>
          <a:p>
            <a:endParaRPr lang="en-US" dirty="0"/>
          </a:p>
          <a:p>
            <a:r>
              <a:rPr lang="en-US" dirty="0" err="1" smtClean="0"/>
              <a:t>Biomass</a:t>
            </a:r>
            <a:r>
              <a:rPr lang="en-US" baseline="-25000" dirty="0" err="1" smtClean="0"/>
              <a:t>Total</a:t>
            </a:r>
            <a:endParaRPr lang="en-US" baseline="-25000" dirty="0" smtClean="0"/>
          </a:p>
          <a:p>
            <a:r>
              <a:rPr lang="en-US" dirty="0" smtClean="0"/>
              <a:t>70-96% </a:t>
            </a:r>
            <a:r>
              <a:rPr lang="en-US" dirty="0"/>
              <a:t>Aboveground</a:t>
            </a:r>
          </a:p>
          <a:p>
            <a:r>
              <a:rPr lang="en-US" dirty="0" smtClean="0"/>
              <a:t>62-94% </a:t>
            </a:r>
            <a:r>
              <a:rPr lang="en-US" dirty="0" err="1" smtClean="0"/>
              <a:t>Wood</a:t>
            </a:r>
            <a:r>
              <a:rPr lang="en-US" baseline="-25000" dirty="0" err="1" smtClean="0"/>
              <a:t>AG</a:t>
            </a:r>
            <a:endParaRPr lang="en-US" baseline="-25000" dirty="0"/>
          </a:p>
        </p:txBody>
      </p:sp>
      <p:pic>
        <p:nvPicPr>
          <p:cNvPr id="9" name="Picture 8"/>
          <p:cNvPicPr>
            <a:picLocks noChangeAspect="1"/>
          </p:cNvPicPr>
          <p:nvPr/>
        </p:nvPicPr>
        <p:blipFill>
          <a:blip r:embed="rId7"/>
          <a:stretch>
            <a:fillRect/>
          </a:stretch>
        </p:blipFill>
        <p:spPr>
          <a:xfrm>
            <a:off x="8390021" y="3394772"/>
            <a:ext cx="4344561" cy="2956029"/>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55569"/>
      </p:ext>
    </p:extLst>
  </p:cSld>
  <p:clrMapOvr>
    <a:masterClrMapping/>
  </p:clrMapOvr>
  <mc:AlternateContent xmlns:mc="http://schemas.openxmlformats.org/markup-compatibility/2006">
    <mc:Choice xmlns:p14="http://schemas.microsoft.com/office/powerpoint/2010/main" Requires="p14">
      <p:transition spd="slow" p14:dur="2000" advTm="114257"/>
    </mc:Choice>
    <mc:Fallback>
      <p:transition spd="slow" advTm="11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2" y="-106918"/>
            <a:ext cx="10515600" cy="1325563"/>
          </a:xfrm>
        </p:spPr>
        <p:txBody>
          <a:bodyPr/>
          <a:lstStyle/>
          <a:p>
            <a:r>
              <a:rPr lang="en-US" dirty="0" smtClean="0"/>
              <a:t>Forest NPP is measured by:</a:t>
            </a:r>
            <a:endParaRPr lang="en-US" dirty="0"/>
          </a:p>
        </p:txBody>
      </p:sp>
      <p:sp>
        <p:nvSpPr>
          <p:cNvPr id="3" name="Content Placeholder 2"/>
          <p:cNvSpPr>
            <a:spLocks noGrp="1"/>
          </p:cNvSpPr>
          <p:nvPr>
            <p:ph idx="1"/>
          </p:nvPr>
        </p:nvSpPr>
        <p:spPr>
          <a:xfrm>
            <a:off x="838200" y="1130968"/>
            <a:ext cx="10515600" cy="5045995"/>
          </a:xfrm>
        </p:spPr>
        <p:txBody>
          <a:bodyPr/>
          <a:lstStyle/>
          <a:p>
            <a:r>
              <a:rPr lang="en-US" dirty="0"/>
              <a:t> Repeated </a:t>
            </a:r>
            <a:r>
              <a:rPr lang="en-US" dirty="0" smtClean="0"/>
              <a:t>measurements</a:t>
            </a:r>
          </a:p>
          <a:p>
            <a:pPr lvl="1"/>
            <a:r>
              <a:rPr lang="en-US" dirty="0" smtClean="0"/>
              <a:t>Diameter, mortality</a:t>
            </a:r>
          </a:p>
          <a:p>
            <a:pPr lvl="1"/>
            <a:r>
              <a:rPr lang="en-US" dirty="0" smtClean="0"/>
              <a:t>litter traps </a:t>
            </a:r>
          </a:p>
          <a:p>
            <a:pPr lvl="1"/>
            <a:r>
              <a:rPr lang="en-US" dirty="0" smtClean="0"/>
              <a:t>Roots: </a:t>
            </a:r>
            <a:r>
              <a:rPr lang="en-US" dirty="0"/>
              <a:t>sequential coring </a:t>
            </a:r>
            <a:endParaRPr lang="en-US" dirty="0" smtClean="0"/>
          </a:p>
          <a:p>
            <a:pPr marL="457200" lvl="1" indent="0">
              <a:buNone/>
            </a:pPr>
            <a:r>
              <a:rPr lang="en-US" dirty="0" smtClean="0"/>
              <a:t>    and mini-</a:t>
            </a:r>
            <a:r>
              <a:rPr lang="en-US" dirty="0" err="1" smtClean="0"/>
              <a:t>rhizotrons</a:t>
            </a:r>
            <a:r>
              <a:rPr lang="en-US" dirty="0" smtClean="0"/>
              <a:t> </a:t>
            </a:r>
            <a:endParaRPr lang="en-US" dirty="0"/>
          </a:p>
          <a:p>
            <a:endParaRPr lang="en-US" dirty="0" smtClean="0"/>
          </a:p>
          <a:p>
            <a:endParaRPr lang="en-US" dirty="0"/>
          </a:p>
          <a:p>
            <a:r>
              <a:rPr lang="en-US" dirty="0" smtClean="0"/>
              <a:t>Reconstructions- increment coring</a:t>
            </a:r>
          </a:p>
          <a:p>
            <a:endParaRPr lang="en-US" dirty="0" smtClean="0"/>
          </a:p>
          <a:p>
            <a:r>
              <a:rPr lang="en-US" dirty="0" smtClean="0"/>
              <a:t>Indirect- eddy covariance estimates of GPP</a:t>
            </a:r>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5490" y="1130968"/>
            <a:ext cx="1962691" cy="253995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1832" y="185893"/>
            <a:ext cx="2057448" cy="1544003"/>
          </a:xfrm>
          <a:prstGeom prst="rect">
            <a:avLst/>
          </a:prstGeom>
        </p:spPr>
      </p:pic>
      <p:sp>
        <p:nvSpPr>
          <p:cNvPr id="10" name="TextBox 9"/>
          <p:cNvSpPr txBox="1"/>
          <p:nvPr/>
        </p:nvSpPr>
        <p:spPr>
          <a:xfrm>
            <a:off x="10238600" y="1729896"/>
            <a:ext cx="1284326"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Photo: R. Abramoff</a:t>
            </a:r>
            <a:endParaRPr lang="en-US" sz="1100" dirty="0"/>
          </a:p>
        </p:txBody>
      </p:sp>
      <p:sp>
        <p:nvSpPr>
          <p:cNvPr id="11" name="TextBox 10"/>
          <p:cNvSpPr txBox="1"/>
          <p:nvPr/>
        </p:nvSpPr>
        <p:spPr>
          <a:xfrm>
            <a:off x="10076696" y="4050601"/>
            <a:ext cx="144623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Photo: Harvard Forest</a:t>
            </a:r>
            <a:endParaRPr lang="en-US" sz="1100" dirty="0"/>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8400" y="4359427"/>
            <a:ext cx="1676400" cy="2235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03885" y="730698"/>
            <a:ext cx="1976066" cy="1480142"/>
          </a:xfrm>
          <a:prstGeom prst="rect">
            <a:avLst/>
          </a:prstGeom>
        </p:spPr>
      </p:pic>
      <p:sp>
        <p:nvSpPr>
          <p:cNvPr id="14" name="TextBox 13"/>
          <p:cNvSpPr txBox="1"/>
          <p:nvPr/>
        </p:nvSpPr>
        <p:spPr>
          <a:xfrm>
            <a:off x="10197012" y="6577233"/>
            <a:ext cx="144623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Photo: Harvard Forest</a:t>
            </a:r>
            <a:endParaRPr lang="en-US" sz="1100" dirty="0"/>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51358" y="2144442"/>
            <a:ext cx="2082987" cy="1517089"/>
          </a:xfrm>
          <a:prstGeom prst="rect">
            <a:avLst/>
          </a:prstGeom>
        </p:spPr>
      </p:pic>
      <p:pic>
        <p:nvPicPr>
          <p:cNvPr id="7" name="Picture 6"/>
          <p:cNvPicPr>
            <a:picLocks noChangeAspect="1"/>
          </p:cNvPicPr>
          <p:nvPr/>
        </p:nvPicPr>
        <p:blipFill>
          <a:blip r:embed="rId10"/>
          <a:stretch>
            <a:fillRect/>
          </a:stretch>
        </p:blipFill>
        <p:spPr>
          <a:xfrm>
            <a:off x="7503885" y="2210840"/>
            <a:ext cx="2304488" cy="186553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7768716"/>
      </p:ext>
    </p:extLst>
  </p:cSld>
  <p:clrMapOvr>
    <a:masterClrMapping/>
  </p:clrMapOvr>
  <mc:AlternateContent xmlns:mc="http://schemas.openxmlformats.org/markup-compatibility/2006">
    <mc:Choice xmlns:p14="http://schemas.microsoft.com/office/powerpoint/2010/main" Requires="p14">
      <p:transition spd="slow" p14:dur="2000" advTm="72841"/>
    </mc:Choice>
    <mc:Fallback>
      <p:transition spd="slow" advTm="7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Limits of reconstructions</a:t>
            </a:r>
            <a:endParaRPr lang="en-US" dirty="0"/>
          </a:p>
        </p:txBody>
      </p:sp>
      <p:sp>
        <p:nvSpPr>
          <p:cNvPr id="2" name="TextBox 1"/>
          <p:cNvSpPr txBox="1"/>
          <p:nvPr/>
        </p:nvSpPr>
        <p:spPr>
          <a:xfrm>
            <a:off x="7102312" y="1147280"/>
            <a:ext cx="4736297" cy="1323439"/>
          </a:xfrm>
          <a:prstGeom prst="rect">
            <a:avLst/>
          </a:prstGeom>
          <a:noFill/>
        </p:spPr>
        <p:txBody>
          <a:bodyPr wrap="none" rtlCol="0">
            <a:spAutoFit/>
          </a:bodyPr>
          <a:lstStyle/>
          <a:p>
            <a:r>
              <a:rPr lang="en-US" sz="2000" dirty="0" smtClean="0"/>
              <a:t>	Reconstructed             Observed</a:t>
            </a:r>
          </a:p>
          <a:p>
            <a:r>
              <a:rPr lang="en-US" sz="2000" dirty="0" err="1" smtClean="0"/>
              <a:t>NPP</a:t>
            </a:r>
            <a:r>
              <a:rPr lang="en-US" sz="2000" baseline="-25000" dirty="0" err="1" smtClean="0"/>
              <a:t>wood</a:t>
            </a:r>
            <a:r>
              <a:rPr lang="en-US" sz="2000" dirty="0" smtClean="0"/>
              <a:t>   5.51 Mg/ha/y            7.44 Mg/ha/y</a:t>
            </a:r>
          </a:p>
          <a:p>
            <a:endParaRPr lang="en-US" sz="2000" dirty="0" smtClean="0"/>
          </a:p>
          <a:p>
            <a:r>
              <a:rPr lang="en-US" sz="2000" dirty="0"/>
              <a:t> </a:t>
            </a:r>
            <a:r>
              <a:rPr lang="en-US" sz="2000" dirty="0" smtClean="0"/>
              <a:t>                                                      35% greater</a:t>
            </a:r>
            <a:endParaRPr lang="en-US" sz="2000" dirty="0"/>
          </a:p>
        </p:txBody>
      </p:sp>
      <p:sp>
        <p:nvSpPr>
          <p:cNvPr id="3" name="TextBox 2"/>
          <p:cNvSpPr txBox="1"/>
          <p:nvPr/>
        </p:nvSpPr>
        <p:spPr>
          <a:xfrm>
            <a:off x="1852864" y="6112041"/>
            <a:ext cx="4338111" cy="369332"/>
          </a:xfrm>
          <a:prstGeom prst="rect">
            <a:avLst/>
          </a:prstGeom>
          <a:noFill/>
        </p:spPr>
        <p:txBody>
          <a:bodyPr wrap="none" rtlCol="0">
            <a:spAutoFit/>
          </a:bodyPr>
          <a:lstStyle/>
          <a:p>
            <a:r>
              <a:rPr lang="en-US" dirty="0" smtClean="0"/>
              <a:t>Source: Harmon and Pabst (2015) J. Veg. Sci.</a:t>
            </a:r>
            <a:endParaRPr lang="en-US"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451810"/>
            <a:ext cx="6047139" cy="466023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652" y="2419744"/>
            <a:ext cx="3099620" cy="4011271"/>
          </a:xfrm>
          <a:prstGeom prst="rect">
            <a:avLst/>
          </a:prstGeom>
        </p:spPr>
      </p:pic>
      <p:sp>
        <p:nvSpPr>
          <p:cNvPr id="5" name="TextBox 4"/>
          <p:cNvSpPr txBox="1"/>
          <p:nvPr/>
        </p:nvSpPr>
        <p:spPr>
          <a:xfrm>
            <a:off x="8519224" y="6296707"/>
            <a:ext cx="2055050" cy="369332"/>
          </a:xfrm>
          <a:prstGeom prst="rect">
            <a:avLst/>
          </a:prstGeom>
          <a:noFill/>
        </p:spPr>
        <p:txBody>
          <a:bodyPr wrap="none" rtlCol="0">
            <a:spAutoFit/>
          </a:bodyPr>
          <a:lstStyle/>
          <a:p>
            <a:r>
              <a:rPr lang="en-US" dirty="0" smtClean="0"/>
              <a:t>Thornton T. </a:t>
            </a:r>
            <a:r>
              <a:rPr lang="en-US" dirty="0" err="1" smtClean="0"/>
              <a:t>Munger</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0769043"/>
      </p:ext>
    </p:extLst>
  </p:cSld>
  <p:clrMapOvr>
    <a:masterClrMapping/>
  </p:clrMapOvr>
  <mc:AlternateContent xmlns:mc="http://schemas.openxmlformats.org/markup-compatibility/2006">
    <mc:Choice xmlns:p14="http://schemas.microsoft.com/office/powerpoint/2010/main" Requires="p14">
      <p:transition spd="slow" p14:dur="2000" advTm="77285"/>
    </mc:Choice>
    <mc:Fallback>
      <p:transition spd="slow" advTm="7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dirty="0" smtClean="0"/>
              <a:t>Site Variability in ANPP</a:t>
            </a:r>
            <a:r>
              <a:rPr lang="en-US" dirty="0"/>
              <a:t/>
            </a:r>
            <a:br>
              <a:rPr lang="en-US" dirty="0"/>
            </a:br>
            <a:endParaRPr lang="en-US" dirty="0"/>
          </a:p>
        </p:txBody>
      </p:sp>
      <p:pic>
        <p:nvPicPr>
          <p:cNvPr id="5" name="Picture 4"/>
          <p:cNvPicPr>
            <a:picLocks noChangeAspect="1"/>
          </p:cNvPicPr>
          <p:nvPr/>
        </p:nvPicPr>
        <p:blipFill>
          <a:blip r:embed="rId5"/>
          <a:stretch>
            <a:fillRect/>
          </a:stretch>
        </p:blipFill>
        <p:spPr>
          <a:xfrm>
            <a:off x="2079653" y="1027906"/>
            <a:ext cx="7730940" cy="56175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2196348"/>
      </p:ext>
    </p:extLst>
  </p:cSld>
  <p:clrMapOvr>
    <a:masterClrMapping/>
  </p:clrMapOvr>
  <mc:AlternateContent xmlns:mc="http://schemas.openxmlformats.org/markup-compatibility/2006">
    <mc:Choice xmlns:p14="http://schemas.microsoft.com/office/powerpoint/2010/main" Requires="p14">
      <p:transition spd="slow" p14:dur="2000" advTm="75791"/>
    </mc:Choice>
    <mc:Fallback>
      <p:transition spd="slow" advTm="7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Within site variability is as high as between</a:t>
            </a:r>
            <a:r>
              <a:rPr lang="en-US" dirty="0"/>
              <a:t/>
            </a:r>
            <a:br>
              <a:rPr lang="en-US" dirty="0"/>
            </a:br>
            <a:endParaRPr lang="en-US" dirty="0"/>
          </a:p>
        </p:txBody>
      </p:sp>
      <p:pic>
        <p:nvPicPr>
          <p:cNvPr id="5" name="Picture 4"/>
          <p:cNvPicPr>
            <a:picLocks noChangeAspect="1"/>
          </p:cNvPicPr>
          <p:nvPr/>
        </p:nvPicPr>
        <p:blipFill>
          <a:blip r:embed="rId5"/>
          <a:stretch>
            <a:fillRect/>
          </a:stretch>
        </p:blipFill>
        <p:spPr>
          <a:xfrm>
            <a:off x="1456565" y="1124255"/>
            <a:ext cx="7431535" cy="540000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8327185"/>
      </p:ext>
    </p:extLst>
  </p:cSld>
  <p:clrMapOvr>
    <a:masterClrMapping/>
  </p:clrMapOvr>
  <mc:AlternateContent xmlns:mc="http://schemas.openxmlformats.org/markup-compatibility/2006">
    <mc:Choice xmlns:p14="http://schemas.microsoft.com/office/powerpoint/2010/main" Requires="p14">
      <p:transition spd="slow" p14:dur="2000" advTm="59844"/>
    </mc:Choice>
    <mc:Fallback>
      <p:transition spd="slow" advTm="5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88758"/>
            <a:ext cx="7464223" cy="1477328"/>
          </a:xfrm>
          <a:prstGeom prst="rect">
            <a:avLst/>
          </a:prstGeom>
          <a:noFill/>
        </p:spPr>
        <p:txBody>
          <a:bodyPr wrap="none" rtlCol="0">
            <a:spAutoFit/>
          </a:bodyPr>
          <a:lstStyle/>
          <a:p>
            <a:r>
              <a:rPr lang="en-US" dirty="0" smtClean="0"/>
              <a:t>Valley-wide spatial variability in ANPP in Hubbard Brook Valley by forest type. </a:t>
            </a:r>
          </a:p>
          <a:p>
            <a:endParaRPr lang="en-US" dirty="0"/>
          </a:p>
          <a:p>
            <a:r>
              <a:rPr lang="en-US" dirty="0" smtClean="0"/>
              <a:t>Data from tagged tree inventory: 1995/96 to 2005/06.</a:t>
            </a:r>
          </a:p>
          <a:p>
            <a:endParaRPr lang="en-US" dirty="0"/>
          </a:p>
          <a:p>
            <a:endParaRPr lang="en-US" dirty="0" smtClean="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772" y="1027422"/>
            <a:ext cx="5476024" cy="383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911" y="1742769"/>
            <a:ext cx="5574157" cy="4307303"/>
          </a:xfrm>
          <a:prstGeom prst="rect">
            <a:avLst/>
          </a:prstGeom>
        </p:spPr>
      </p:pic>
      <p:graphicFrame>
        <p:nvGraphicFramePr>
          <p:cNvPr id="8" name="Table 7"/>
          <p:cNvGraphicFramePr>
            <a:graphicFrameLocks noGrp="1"/>
          </p:cNvGraphicFramePr>
          <p:nvPr>
            <p:extLst/>
          </p:nvPr>
        </p:nvGraphicFramePr>
        <p:xfrm>
          <a:off x="6858669" y="5034464"/>
          <a:ext cx="3479800" cy="1152525"/>
        </p:xfrm>
        <a:graphic>
          <a:graphicData uri="http://schemas.openxmlformats.org/drawingml/2006/table">
            <a:tbl>
              <a:tblPr>
                <a:tableStyleId>{5C22544A-7EE6-4342-B048-85BDC9FD1C3A}</a:tableStyleId>
              </a:tblPr>
              <a:tblGrid>
                <a:gridCol w="1041400"/>
                <a:gridCol w="609600"/>
                <a:gridCol w="609600"/>
                <a:gridCol w="609600"/>
                <a:gridCol w="609600"/>
              </a:tblGrid>
              <a:tr h="200025">
                <a:tc>
                  <a:txBody>
                    <a:bodyPr/>
                    <a:lstStyle/>
                    <a:p>
                      <a:pPr algn="l" fontAlgn="b"/>
                      <a:r>
                        <a:rPr lang="en-US" sz="1100" u="none" strike="noStrike">
                          <a:effectLst/>
                        </a:rPr>
                        <a:t>VegType</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mean</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sd</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N</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se</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NH.hemlock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6.0</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1.4</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52</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0.2</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NH.high</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5.7</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1.6</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98</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0.2</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NH.wood</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6.5</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1.8</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140</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0.2</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SF.firbirch</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3.7</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0.9</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41</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0.1</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SF.spruce</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3.5</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1.3</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40</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dirty="0">
                          <a:effectLst/>
                        </a:rPr>
                        <a:t>0.2</a:t>
                      </a:r>
                      <a:endParaRPr lang="en-US" sz="1100" b="0" i="0" u="none" strike="noStrike" dirty="0">
                        <a:solidFill>
                          <a:srgbClr val="000000"/>
                        </a:solidFill>
                        <a:effectLst/>
                        <a:latin typeface="Calibri"/>
                      </a:endParaRPr>
                    </a:p>
                  </a:txBody>
                  <a:tcPr marL="9525" marR="9525" marT="9525" marB="0" anchor="b"/>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5380974"/>
      </p:ext>
    </p:extLst>
  </p:cSld>
  <p:clrMapOvr>
    <a:masterClrMapping/>
  </p:clrMapOvr>
  <mc:AlternateContent xmlns:mc="http://schemas.openxmlformats.org/markup-compatibility/2006">
    <mc:Choice xmlns:p14="http://schemas.microsoft.com/office/powerpoint/2010/main" Requires="p14">
      <p:transition spd="slow" p14:dur="2000" advTm="69697"/>
    </mc:Choice>
    <mc:Fallback>
      <p:transition spd="slow" advTm="6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515"/>
            <a:ext cx="10515600" cy="1325563"/>
          </a:xfrm>
        </p:spPr>
        <p:txBody>
          <a:bodyPr>
            <a:normAutofit/>
          </a:bodyPr>
          <a:lstStyle/>
          <a:p>
            <a:pPr algn="ctr"/>
            <a:r>
              <a:rPr lang="en-US" dirty="0"/>
              <a:t> </a:t>
            </a:r>
            <a:r>
              <a:rPr lang="en-US" dirty="0" smtClean="0"/>
              <a:t>Temporal variability in </a:t>
            </a:r>
            <a:r>
              <a:rPr lang="en-US" dirty="0" err="1" smtClean="0"/>
              <a:t>ANPP</a:t>
            </a:r>
            <a:r>
              <a:rPr lang="en-US" baseline="-25000" dirty="0" err="1" smtClean="0"/>
              <a:t>wood</a:t>
            </a:r>
            <a:r>
              <a:rPr lang="en-US" dirty="0"/>
              <a:t/>
            </a:r>
            <a:br>
              <a:rPr lang="en-US" dirty="0"/>
            </a:br>
            <a:endParaRPr lang="en-US" dirty="0"/>
          </a:p>
        </p:txBody>
      </p:sp>
      <p:sp>
        <p:nvSpPr>
          <p:cNvPr id="6" name="TextBox 5"/>
          <p:cNvSpPr txBox="1"/>
          <p:nvPr/>
        </p:nvSpPr>
        <p:spPr>
          <a:xfrm>
            <a:off x="2478505" y="5670883"/>
            <a:ext cx="1700787" cy="276999"/>
          </a:xfrm>
          <a:prstGeom prst="rect">
            <a:avLst/>
          </a:prstGeom>
          <a:noFill/>
        </p:spPr>
        <p:txBody>
          <a:bodyPr wrap="none" rtlCol="0">
            <a:spAutoFit/>
          </a:bodyPr>
          <a:lstStyle/>
          <a:p>
            <a:r>
              <a:rPr lang="en-US" sz="1200" dirty="0" smtClean="0"/>
              <a:t>Source: Bill </a:t>
            </a:r>
            <a:r>
              <a:rPr lang="en-US" sz="1200" dirty="0" err="1" smtClean="0"/>
              <a:t>Munger</a:t>
            </a:r>
            <a:r>
              <a:rPr lang="en-US" sz="1200" dirty="0" smtClean="0"/>
              <a:t>-HFR</a:t>
            </a:r>
            <a:endParaRPr lang="en-US" sz="1200" dirty="0"/>
          </a:p>
        </p:txBody>
      </p:sp>
      <p:pic>
        <p:nvPicPr>
          <p:cNvPr id="7" name="Picture 6"/>
          <p:cNvPicPr>
            <a:picLocks noChangeAspect="1"/>
          </p:cNvPicPr>
          <p:nvPr/>
        </p:nvPicPr>
        <p:blipFill>
          <a:blip r:embed="rId5"/>
          <a:stretch>
            <a:fillRect/>
          </a:stretch>
        </p:blipFill>
        <p:spPr>
          <a:xfrm>
            <a:off x="6446053" y="1027906"/>
            <a:ext cx="4218798" cy="5163760"/>
          </a:xfrm>
          <a:prstGeom prst="rect">
            <a:avLst/>
          </a:prstGeom>
        </p:spPr>
      </p:pic>
      <p:sp>
        <p:nvSpPr>
          <p:cNvPr id="8" name="TextBox 7"/>
          <p:cNvSpPr txBox="1"/>
          <p:nvPr/>
        </p:nvSpPr>
        <p:spPr>
          <a:xfrm>
            <a:off x="6858000" y="6448926"/>
            <a:ext cx="3394904" cy="276999"/>
          </a:xfrm>
          <a:prstGeom prst="rect">
            <a:avLst/>
          </a:prstGeom>
          <a:noFill/>
        </p:spPr>
        <p:txBody>
          <a:bodyPr wrap="none" rtlCol="0">
            <a:spAutoFit/>
          </a:bodyPr>
          <a:lstStyle/>
          <a:p>
            <a:r>
              <a:rPr lang="en-US" sz="1200" dirty="0" smtClean="0"/>
              <a:t>Source: Woolley et al 2015 Forest Ecology &amp; </a:t>
            </a:r>
            <a:r>
              <a:rPr lang="en-US" sz="1200" dirty="0" err="1" smtClean="0"/>
              <a:t>Manag</a:t>
            </a:r>
            <a:endParaRPr lang="en-US" sz="1200" dirty="0"/>
          </a:p>
        </p:txBody>
      </p:sp>
      <p:sp>
        <p:nvSpPr>
          <p:cNvPr id="9" name="Rectangle 8"/>
          <p:cNvSpPr/>
          <p:nvPr/>
        </p:nvSpPr>
        <p:spPr>
          <a:xfrm>
            <a:off x="6160168" y="1211179"/>
            <a:ext cx="4504683" cy="96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26213" y="1016513"/>
            <a:ext cx="2571666" cy="954107"/>
          </a:xfrm>
          <a:prstGeom prst="rect">
            <a:avLst/>
          </a:prstGeom>
          <a:noFill/>
        </p:spPr>
        <p:txBody>
          <a:bodyPr wrap="none" rtlCol="0">
            <a:spAutoFit/>
          </a:bodyPr>
          <a:lstStyle/>
          <a:p>
            <a:pPr algn="ctr"/>
            <a:r>
              <a:rPr lang="en-US" sz="1400" dirty="0" smtClean="0"/>
              <a:t>AND</a:t>
            </a:r>
          </a:p>
          <a:p>
            <a:r>
              <a:rPr lang="en-US" sz="1400" dirty="0" smtClean="0"/>
              <a:t>Solid line-similar response</a:t>
            </a:r>
          </a:p>
          <a:p>
            <a:r>
              <a:rPr lang="en-US" sz="1400" dirty="0" smtClean="0"/>
              <a:t>Dashed line- dissimilar response</a:t>
            </a:r>
          </a:p>
          <a:p>
            <a:r>
              <a:rPr lang="en-US" sz="1400" dirty="0" smtClean="0"/>
              <a:t>Ellipse- possible lagged response</a:t>
            </a:r>
            <a:endParaRPr lang="en-US" sz="140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349" y="1027906"/>
            <a:ext cx="7290822" cy="4572000"/>
          </a:xfrm>
          <a:prstGeom prst="rect">
            <a:avLst/>
          </a:prstGeom>
        </p:spPr>
      </p:pic>
      <p:sp>
        <p:nvSpPr>
          <p:cNvPr id="4" name="TextBox 3"/>
          <p:cNvSpPr txBox="1"/>
          <p:nvPr/>
        </p:nvSpPr>
        <p:spPr>
          <a:xfrm>
            <a:off x="10487278" y="3240454"/>
            <a:ext cx="1311578" cy="369332"/>
          </a:xfrm>
          <a:prstGeom prst="rect">
            <a:avLst/>
          </a:prstGeom>
          <a:noFill/>
        </p:spPr>
        <p:txBody>
          <a:bodyPr wrap="none" rtlCol="0">
            <a:spAutoFit/>
          </a:bodyPr>
          <a:lstStyle/>
          <a:p>
            <a:r>
              <a:rPr lang="en-US" dirty="0" smtClean="0"/>
              <a:t>CV= 10-35%</a:t>
            </a:r>
            <a:endParaRPr lang="en-US" dirty="0"/>
          </a:p>
        </p:txBody>
      </p:sp>
      <p:sp>
        <p:nvSpPr>
          <p:cNvPr id="11" name="TextBox 10"/>
          <p:cNvSpPr txBox="1"/>
          <p:nvPr/>
        </p:nvSpPr>
        <p:spPr>
          <a:xfrm>
            <a:off x="3049013" y="1529055"/>
            <a:ext cx="559769" cy="369332"/>
          </a:xfrm>
          <a:prstGeom prst="rect">
            <a:avLst/>
          </a:prstGeom>
          <a:noFill/>
        </p:spPr>
        <p:txBody>
          <a:bodyPr wrap="none" rtlCol="0">
            <a:spAutoFit/>
          </a:bodyPr>
          <a:lstStyle/>
          <a:p>
            <a:r>
              <a:rPr lang="en-US" dirty="0" smtClean="0"/>
              <a:t>HFR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2044121"/>
      </p:ext>
    </p:extLst>
  </p:cSld>
  <p:clrMapOvr>
    <a:masterClrMapping/>
  </p:clrMapOvr>
  <mc:AlternateContent xmlns:mc="http://schemas.openxmlformats.org/markup-compatibility/2006">
    <mc:Choice xmlns:p14="http://schemas.microsoft.com/office/powerpoint/2010/main" Requires="p14">
      <p:transition spd="slow" p14:dur="2000" advTm="147007"/>
    </mc:Choice>
    <mc:Fallback>
      <p:transition spd="slow" advTm="14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1728</Words>
  <Application>Microsoft Office PowerPoint</Application>
  <PresentationFormat>Widescreen</PresentationFormat>
  <Paragraphs>252</Paragraphs>
  <Slides>21</Slides>
  <Notes>21</Notes>
  <HiddenSlides>0</HiddenSlides>
  <MMClips>21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Times New Roman</vt:lpstr>
      <vt:lpstr>Office Theme</vt:lpstr>
      <vt:lpstr>1_Office Theme</vt:lpstr>
      <vt:lpstr>Blank Presentation</vt:lpstr>
      <vt:lpstr>Forest NPP: Examining spatial and temporal heterogeneity within the LTER Network </vt:lpstr>
      <vt:lpstr>PowerPoint Presentation</vt:lpstr>
      <vt:lpstr>What do we mean by forest NPP?</vt:lpstr>
      <vt:lpstr>Forest NPP is measured by:</vt:lpstr>
      <vt:lpstr>Limits of reconstructions</vt:lpstr>
      <vt:lpstr>  Site Variability in ANPP </vt:lpstr>
      <vt:lpstr>Within site variability is as high as between </vt:lpstr>
      <vt:lpstr>PowerPoint Presentation</vt:lpstr>
      <vt:lpstr> Temporal variability in ANPPwood </vt:lpstr>
      <vt:lpstr> How variable is forest NPP over succession? </vt:lpstr>
      <vt:lpstr>PowerPoint Presentation</vt:lpstr>
      <vt:lpstr>PowerPoint Presentation</vt:lpstr>
      <vt:lpstr>PowerPoint Presentation</vt:lpstr>
      <vt:lpstr>PowerPoint Presentation</vt:lpstr>
      <vt:lpstr>PowerPoint Presentation</vt:lpstr>
      <vt:lpstr>Where does NPP go?  </vt:lpstr>
      <vt:lpstr>NPP versus Mortality </vt:lpstr>
      <vt:lpstr>Consequences of mortality on biomass accumulation</vt:lpstr>
      <vt:lpstr>The heterogeneity in mortality has major impacts on how live biomass accumulates in forests   </vt:lpstr>
      <vt:lpstr>Conclusions</vt:lpstr>
      <vt:lpstr>Acknowledgements</vt:lpstr>
    </vt:vector>
  </TitlesOfParts>
  <Company>Oregon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NPP: Examining spatial and temporal heterogeneity within the LTER Network</dc:title>
  <dc:creator>Harmon, Mark</dc:creator>
  <cp:lastModifiedBy>Harmon, Mark</cp:lastModifiedBy>
  <cp:revision>86</cp:revision>
  <cp:lastPrinted>2015-05-28T19:14:30Z</cp:lastPrinted>
  <dcterms:created xsi:type="dcterms:W3CDTF">2015-01-07T23:39:27Z</dcterms:created>
  <dcterms:modified xsi:type="dcterms:W3CDTF">2015-05-28T21:45:46Z</dcterms:modified>
</cp:coreProperties>
</file>